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85" r:id="rId11"/>
    <p:sldId id="286" r:id="rId12"/>
    <p:sldId id="287" r:id="rId13"/>
    <p:sldId id="288" r:id="rId14"/>
    <p:sldId id="28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A022C7-9BAC-4B00-8C6B-7722F45189E3}">
  <a:tblStyle styleId="{82A022C7-9BAC-4B00-8C6B-7722F4518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396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5:5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24575,'136'-3'0,"185"-29"0,-277 29 0,1 1 0,87 8 0,-68-2 0,1403 26 0,-1335-30 0,824-11 0,-407 19 0,-410 5 0,-75-8 0,87-5 0,-58-2 0,-46 2 0,1-1 0,84 9 0,-88-3-1365,-32-4-5461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4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24575,'6'0'0,"1"0"0,-1 1 0,1 0 0,11 4 0,-6-2 0,-12-3 0,1 0 0,-1 0 0,1 0 0,-1 0 0,1 0 0,-1 0 0,1-1 0,-1 1 0,1 0 0,-1 0 0,1 0 0,-1-1 0,0 1 0,1 0 0,-1-1 0,1 1 0,-1 0 0,0-1 0,1 1 0,-1 0 0,0-1 0,1 1 0,-1-1 0,0 1 0,0 0 0,1-1 0,-1 1 0,0-1 0,0 1 0,0-1 0,0 1 0,0-1 0,1 1 0,-1-1 0,0 1 0,0-1 0,0 1 0,0-1 0,-1 0 0,1-27 0,0 24 0,0-1 0,1-26 0,-1 31 0,0-1 0,1 1 0,-1-1 0,0 1 0,0-1 0,0 1 0,1-1 0,-1 1 0,0 0 0,1-1 0,-1 1 0,0-1 0,1 1 0,-1 0 0,0-1 0,1 1 0,-1 0 0,1-1 0,-1 1 0,0 0 0,1 0 0,-1-1 0,1 1 0,-1 0 0,1 0 0,-1 0 0,1 0 0,-1 0 0,1 0 0,-1 0 0,1 0 0,-1 0 0,1 0 0,-1 0 0,1 0 0,-1 0 0,1 0 0,-1 0 0,1 0 0,-1 1 0,1-1 0,-1 0 0,1 0 0,-1 1 0,1-1 0,-1 0 0,0 1 0,1-1 0,-1 0 0,1 1 0,-1-1 0,0 0 0,1 1 0,2 2 0,1 1 0,-1-1 0,0 0 0,0 1 0,-1 0 0,1-1 0,-1 1 0,0 0 0,0 1 0,0-1 0,0 0 0,-1 0 0,0 1 0,0-1 0,0 1 0,0-1 0,-1 1 0,1 7 0,-1-10 0,0 1 0,0 0 0,0 0 0,-1-1 0,1 1 0,0 0 0,-1-1 0,0 1 0,0 0 0,0-1 0,0 1 0,0-1 0,0 1 0,0-1 0,-1 0 0,1 1 0,-1-1 0,0 0 0,0 0 0,0 0 0,0 0 0,0-1 0,0 1 0,0 0 0,-1-1 0,1 0 0,0 1 0,-1-1 0,0 0 0,1 0 0,-5 1 0,6-2 0,-1-1 0,1 1 0,0 0 0,-1-1 0,1 1 0,0 0 0,-1-1 0,1 0 0,0 1 0,0-1 0,-1 0 0,1 1 0,0-1 0,0 0 0,0 0 0,0 0 0,0 0 0,0 0 0,1 0 0,-1-1 0,0 1 0,0 0 0,1 0 0,-1 0 0,1-1 0,-1 1 0,1 0 0,-1-1 0,1 1 0,0-2 0,-3-6 0,1 1 0,0-1 0,-1-13 0,3 18 0,0-46 0,0 48 0,0-1 0,0 1 0,1 0 0,-1-1 0,1 1 0,0-1 0,-1 1 0,1 0 0,0-1 0,1 1 0,-1 0 0,0 0 0,0 0 0,1 0 0,0 0 0,2-3 0,-3 5 0,1-1 0,-1 1 0,0 0 0,0 0 0,0 0 0,0-1 0,0 1 0,0 0 0,1 0 0,-1 1 0,0-1 0,0 0 0,0 0 0,0 1 0,0-1 0,0 0 0,0 1 0,0-1 0,0 1 0,0-1 0,0 1 0,0 0 0,0-1 0,0 1 0,0 0 0,0 0 0,0 0 0,-1 0 0,1-1 0,0 1 0,0 2 0,3 1 0,-1 1 0,1 0 0,-1 0 0,5 10 0,-7-11 0,1 1 0,-1-1 0,0 0 0,0 1 0,0 8 0,-1-12 0,0 1 0,0-1 0,0 0 0,0 1 0,0-1 0,0 0 0,-1 1 0,1-1 0,0 0 0,-1 1 0,1-1 0,-1 0 0,1 0 0,-1 0 0,0 1 0,0-1 0,1 0 0,-1 0 0,0 0 0,0 0 0,0 0 0,0 0 0,-1 1 0,1-2 0,1 0 0,-1 0 0,1 0 0,-1 0 0,1 0 0,-1 0 0,1 0 0,-1-1 0,1 1 0,-1 0 0,1 0 0,0 0 0,-1 0 0,1-1 0,-1 1 0,1 0 0,-1 0 0,1-1 0,0 1 0,-1 0 0,1-1 0,0 1 0,-1 0 0,1-1 0,0 1 0,0-1 0,-1 1 0,1-1 0,0 1 0,0 0 0,0-1 0,0 1 0,-1-1 0,1 1 0,0-1 0,0 1 0,0-1 0,0 1 0,0-1 0,0 1 0,0-1 0,-2-23 0,2 23 0,0-2 0,-1 0 0,1 1 0,0-1 0,1 0 0,-1 0 0,0 0 0,1 1 0,0-1 0,-1 0 0,1 0 0,0 1 0,0-1 0,1 1 0,-1-1 0,4-4 0,-4 6 0,1 0 0,0 0 0,-1 0 0,1 0 0,0 0 0,0 0 0,0 0 0,-1 0 0,1 1 0,0-1 0,0 1 0,0-1 0,0 1 0,0 0 0,0 0 0,0 0 0,0 0 0,0 0 0,0 1 0,0-1 0,0 0 0,0 1 0,3 1 0,-3-2 0,0 1 0,0 0 0,0-1 0,0 1 0,-1 0 0,1 0 0,0 1 0,-1-1 0,1 0 0,-1 0 0,1 1 0,-1-1 0,1 1 0,-1-1 0,0 1 0,0 0 0,0-1 0,0 1 0,0 0 0,0 0 0,-1 0 0,1-1 0,0 1 0,-1 0 0,0 0 0,1 0 0,-1 0 0,0 0 0,0 0 0,0 0 0,0 0 0,0 0 0,-1 0 0,0 3 0,1-2 0,-1 0 0,0 0 0,0 0 0,0 0 0,0-1 0,0 1 0,0 0 0,-1 0 0,1-1 0,-1 1 0,0-1 0,0 0 0,0 1 0,0-1 0,0 0 0,-1 0 0,1 0 0,-1 0 0,1-1 0,-1 1 0,1-1 0,-6 2 0,4-2 0,1 0 0,-1 0 0,0-1 0,1 0 0,-1 0 0,0 0 0,0 0 0,0 0 0,1-1 0,-1 0 0,0 1 0,1-1 0,-1-1 0,1 1 0,-1 0 0,-5-4 0,7 4 0,1-1 0,-1 1 0,1 0 0,-1-1 0,1 1 0,-1-1 0,1 1 0,0-1 0,-1 0 0,1 1 0,0-1 0,0 0 0,1 0 0,-1 0 0,0 0 0,0 0 0,1 0 0,-1 0 0,1 0 0,0 0 0,0 0 0,0 0 0,0 0 0,0 0 0,0 0 0,0 0 0,1 0 0,-1 0 0,1 0 0,-1 0 0,2-3 0,2-2 0,0 1 0,0 0 0,1 1 0,0-1 0,0 1 0,0 0 0,0 0 0,1 0 0,0 1 0,0 0 0,0 0 0,0 0 0,1 1 0,-1 0 0,10-3 0,-15 6 0,1-1 0,0 1 0,-1 0 0,1 0 0,-1 0 0,1-1 0,0 2 0,-1-1 0,1 0 0,-1 0 0,1 0 0,-1 1 0,1-1 0,0 1 0,-1-1 0,1 1 0,-1-1 0,0 1 0,1 0 0,-1 0 0,2 1 0,0 1 0,-1-1 0,1 1 0,-1 0 0,0 0 0,0 0 0,0 0 0,0 0 0,-1 0 0,2 5 0,1 3 0,-1-1 0,0 1 0,-1 1 0,-1-1 0,1 14 0,-2-20 0,0-1 0,0 0 0,-1 0 0,0 0 0,0 1 0,0-1 0,0 0 0,-1 0 0,0 0 0,1 0 0,-1-1 0,-1 1 0,1 0 0,-1-1 0,1 0 0,-1 1 0,0-1 0,0 0 0,0 0 0,-1-1 0,1 1 0,-1-1 0,1 1 0,-1-1 0,0 0 0,0-1 0,0 1 0,0-1 0,0 0 0,0 0 0,0 0 0,0 0 0,-1 0 0,1-1 0,0 0 0,0 0 0,-1 0 0,1-1 0,0 1 0,0-1 0,-6-2 0,7 2 0,0-1 0,0 0 0,0 1 0,0-1 0,1-1 0,-1 1 0,1 0 0,-1 0 0,1-1 0,0 0 0,0 1 0,0-1 0,0 0 0,0 0 0,1 0 0,-1 0 0,1 0 0,0-1 0,0 1 0,0 0 0,0-5 0,-2-6 0,0-1 0,2 0 0,-1-22 0,2 33 0,1 0 0,0-1 0,0 1 0,0 0 0,0 0 0,1 0 0,-1 0 0,1 0 0,0 0 0,1 1 0,-1-1 0,0 1 0,1-1 0,0 1 0,0 0 0,0 0 0,5-4 0,-3 3 0,-1 1 0,0 0 0,1 0 0,-1 0 0,1 1 0,0-1 0,0 1 0,0 0 0,0 1 0,1-1 0,-1 1 0,0 0 0,10 0 0,-13 1-67,1 0 0,-1 1 0,1-1 0,-1 1 0,1 0 0,-1 0-1,0 0 1,0 0 0,1 0 0,1 2 0,-1-1-560,6 3-6199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1:0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0 468 24575,'2'-9'0,"-1"-1"0,2 1 0,-1 0 0,1 0 0,0 0 0,1 0 0,0 0 0,8-11 0,2-8 0,17-33 0,65-96 0,-91 150 0,1 0 0,0 1 0,1-1 0,-1 1 0,1 0 0,1 1 0,-1 0 0,1 0 0,0 1 0,9-5 0,13-3 0,45-13 0,-59 20 0,1 0 0,1 1 0,34-5 0,-47 8 0,1 1 0,-1 0 0,0 0 0,1 0 0,-1 1 0,0-1 0,0 1 0,0 1 0,0-1 0,0 1 0,0 0 0,0 0 0,0 0 0,8 6 0,5 8 0,0 0 0,-1 2 0,-1 0 0,0 0 0,-2 2 0,0 0 0,-1 0 0,-2 2 0,0-1 0,-1 1 0,-1 1 0,12 46 0,-9-17 0,-2 2 0,-3-1 0,-3 1 0,-3 96 0,-1-138 0,-1 0 0,0 0 0,-1 0 0,-5 17 0,5-25 0,1 0 0,-1 1 0,0-1 0,0-1 0,0 1 0,0 0 0,-1 0 0,1-1 0,-1 1 0,0-1 0,0 0 0,-1 0 0,1 0 0,-1-1 0,-4 4 0,-45 25 0,1 2 0,2 2 0,1 2 0,-49 49 0,89-76 49,-1 0 0,2 0 0,-1 1-1,2 0 1,-1 0 0,-10 24 0,16-29-150,-1 0 1,1 0-1,1 1 1,-1-1 0,1 0-1,0 1 1,1-1-1,-1 1 1,1-1 0,1 1-1,-1-1 1,1 1 0,0-1-1,1 1 1,-1-1-1,4 7 1,0-1-6726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1:09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24575,'0'5'0,"1"-1"0,-1 1 0,1 0 0,0-1 0,0 1 0,1-1 0,-1 0 0,1 1 0,0-1 0,0 0 0,0 0 0,1 0 0,-1 0 0,1-1 0,6 7 0,-4-5 0,0 0 0,0-1 0,1 0 0,-1 0 0,1-1 0,0 1 0,0-1 0,0-1 0,14 5 0,-7-3 0,0-1 0,0 0 0,1-1 0,-1-1 0,24 0 0,-32-1 0,0-1 0,1 1 0,-1-1 0,0-1 0,0 1 0,1-1 0,-1 0 0,-1 0 0,1 0 0,0-1 0,0 0 0,-1 0 0,1 0 0,-1 0 0,0-1 0,0 0 0,3-4 0,2-3 0,0 0 0,-1-1 0,10-20 0,-16 28 0,0 0 0,0 0 0,0 0 0,-1 0 0,1-1 0,-1 1 0,0-1 0,-1 1 0,1-1 0,-1 1 0,0-1 0,0 1 0,0-1 0,-1 1 0,-1-6 0,1 7 0,-1 0 0,1 0 0,-1 0 0,0 0 0,0 0 0,-1 1 0,1-1 0,0 1 0,-1 0 0,0-1 0,1 1 0,-1 1 0,0-1 0,0 0 0,0 1 0,0-1 0,-4 0 0,-9-4 0,-1 1 0,-17-4 0,27 8 0,-2-2 0,1 2 0,-1-1 0,1 1 0,-1 0 0,0 1 0,-14 1 0,19 0 0,0 0 0,1 0 0,-1 0 0,0 0 0,1 1 0,-1-1 0,1 1 0,0 0 0,-1 0 0,1 0 0,0 1 0,0-1 0,1 1 0,-1 0 0,0 0 0,1-1 0,-4 7 0,1-2-124,0 1 0,0-1 0,1 1 0,0 0 0,0 0 0,1 0-1,0 0 1,0 1 0,1-1 0,-2 11 0,4-7-6702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24575,'0'3'0,"0"2"0,0 4 0,0 2 0,0 2 0,0 1 0,-3 0 0,0 1 0,0-1 0,0 1 0,2-3-8191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24575,'62'0'0,"67"1"0,-127-1 0,0 0 0,0 0 0,0 1 0,0-1 0,-1 1 0,1-1 0,0 1 0,0 0 0,0 0 0,-1 0 0,1 0 0,0 0 0,-1 0 0,1 0 0,-1 0 0,0 1 0,1-1 0,-1 1 0,0-1 0,0 1 0,0-1 0,0 1 0,0 0 0,0 0 0,0-1 0,0 1 0,-1 0 0,1 0 0,-1 0 0,1 0 0,-1 0 0,0 0 0,0-1 0,0 4 0,0 5 0,0 0 0,0 0 0,-1 0 0,-1 0 0,-3 13 0,4-19 19,0-1 0,-1 0 0,1 0 0,-1 0 0,0 0 0,0 0 0,0 0 0,0 0 0,0 0 0,-1-1 0,1 1 0,-1-1 0,0 0 0,1 0 0,-1 0 0,0 0 0,-5 2 0,-3 2-446,-1-2 0,1 0 1,-22 5-1,21-6-6399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2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24575,'3'0'0,"7"0"0,10 0 0,8 0 0,4 0 0,5 0 0,5 0 0,0 0 0,2 0 0,2 0 0,-3 0 0,-6 0 0,-7 0 0,-6 0 0,-5 0 0,-6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2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24575,'-3'0'0,"-2"3"0,-4 2 0,-2 4 0,-2 2 0,2 2 0,-1 1 0,1 0 0,-2 1 0,0 0 0,0-1 0,-1 1 0,0-1 0,2 0 0,4-2-8191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3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24575,'5'0'0,"3"0"0,2-2 0,0-1 0,2 0 0,0 0 0,2 1 0,2 1 0,-1-2 0,-1 0 0,2 0 0,1-2 0,0 1 0,-1 0 0,-3 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24575,'0'10'0,"0"7"0,0 4 0,0 3 0,0 0 0,0-2 0,0 0 0,0 9 0,0 3 0,0 3 0,0 1 0,0 0 0,0-1 0,0-2 0,0-2 0,0-2 0,0-4 0,0-6-8191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24575,'0'-2'0,"1"1"0,-1-1 0,1 0 0,0 1 0,-1-1 0,1 1 0,0-1 0,0 1 0,0-1 0,0 1 0,1 0 0,-1 0 0,0-1 0,0 1 0,1 0 0,1-1 0,26-17 0,-28 18 0,8-4 0,-6 3 0,1 0 0,-1 0 0,1 0 0,0 0 0,0 0 0,5-1 0,-8 3 0,0 0 0,0 0 0,0 0 0,-1 0 0,1 0 0,0 0 0,0 0 0,0 1 0,-1-1 0,1 0 0,0 0 0,0 1 0,-1-1 0,1 0 0,0 1 0,0-1 0,-1 1 0,1-1 0,0 1 0,-1-1 0,1 1 0,-1-1 0,1 1 0,-1 0 0,1-1 0,-1 1 0,1 0 0,-1-1 0,0 1 0,1 0 0,-1 0 0,0-1 0,0 1 0,1 0 0,-1 0 0,0 0 0,0-1 0,0 3 0,2 14 0,0 0 0,-1 1 0,-1-1 0,-1 1 0,0-1 0,-2 1 0,0-1 0,0 0 0,-2 0 0,0 0 0,-1-1 0,-1 0 0,0 0 0,-12 18 0,15-27 0,0-1 0,0 1 0,-1-1 0,0 0 0,0-1 0,-1 1 0,-6 4 0,7-8-1365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7:09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24575,'68'1'0,"70"-3"0,-96-4 0,10-1 0,-16 7 0,472-9 0,-319 7 0,361 42 0,-329-15 0,-26 4 0,-69-9 0,-33-5 0,-33-4 0,75 3 0,200-13 0,-159-3 0,-57 15 0,139-13 0,-246-1 0,0-1 0,-1 0 0,0-1 0,21-8 0,-21 7 0,0 0 0,0 1 0,0 0 0,0 1 0,16-2 0,8 1 137,68-14 0,-20 1-1776,-66 14-5187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24575,'0'609'0,"1"-599"171,2-20 0,1-20-1878,-1 6-5119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24575,'7'-3'0,"8"0"0,3 0 0,5 0 0,2 2 0,-1-3 0,-2 1 0,-3-1 0,-2 2 0,-3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6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24575,'0'5'0,"-2"4"0,-1 2 0,0 3 0,-2 0 0,0 4 0,1 0 0,-2-2 0,1-2 0,-1-1 0,-1 0 0,2 0 0,0 0 0,-3 1 0,1-1 0,1-1-8191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7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24575,'0'-2'0,"2"-2"0,9 1 0,4 3 0,4 4 0,5 3 0,-3 4 0,-2-1 0,0 3 0,0 0 0,-1-1 0,-4-4 0,-2-6 0,-3-4-8191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7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24575,'0'3'0,"3"7"0,0 13 0,0 6 0,0 1 0,1-3 0,0-2 0,-1-4 0,0-3 0,-1-2 0,1-2 0,1 2 0,-1 3 0,-1 3 0,0 0 0,-1-1 0,-1-1 0,0-5-8191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24575,'2'0'0,"6"0"0,4-3 0,2 0 0,-1-2 0,0-1 0,-1 1 0,-1 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24575,'0'3'0,"3"5"0,2 6 0,1 3 0,0 9 0,-2 4 0,-1 7 0,-2 1 0,0 10 0,0 15 0,-2 2 0,1-8 0,0-9 0,0-10 0,0-11-8191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24575,'10'0'0,"0"1"0,0 1 0,0-1 0,0 1 0,-1 1 0,1 0 0,-1 0 0,14 8 0,-19-9 0,-1 0 0,1 0 0,-1 0 0,0 1 0,0-1 0,0 1 0,0 0 0,0 0 0,-1 0 0,4 6 0,-5-7 0,1 0 0,-2 1 0,1-1 0,0 1 0,0-1 0,-1 1 0,1-1 0,-1 1 0,0-1 0,0 1 0,0-1 0,0 1 0,0-1 0,0 1 0,-1 0 0,1-1 0,-1 1 0,-1 2 0,0-2 0,1 1 0,-1-1 0,-1 1 0,1-1 0,0 0 0,-1 0 0,0 0 0,0 0 0,0-1 0,-5 5 0,-40 23 0,34-22 0,7-4 0,-1 0 0,0 0 0,-12 3 0,-8 3 0,25-9 0,1 1 0,0 0 0,-1-1 0,1 1 0,0 0 0,0 0 0,0 1 0,0-1 0,0 0 0,1 1 0,-1-1 0,1 1 0,-1-1 0,1 1 0,0 0 0,-1 3 0,1-5 0,1 0 0,-1 1 0,1-1 0,0 1 0,-1-1 0,1 1 0,0-1 0,0 1 0,0-1 0,0 1 0,0 0 0,0-1 0,0 1 0,1-1 0,-1 1 0,0-1 0,1 0 0,-1 1 0,1-1 0,0 1 0,-1-1 0,1 0 0,0 1 0,0-1 0,0 0 0,0 0 0,0 0 0,0 0 0,0 0 0,0 0 0,1 0 0,1 1 0,8 3 0,1-1 0,0 0 0,0-1 0,1 0 0,-1-1 0,20 1 0,80-2 0,-88-2 0,8 1-1365,-20-1-5461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24575,'0'2'0,"0"4"0,0 2 0,0 3 0,0 2 0,0 1 0,0 0 0,0 1 0,0-3-8191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1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24575,'55'7'0,"-4"0"0,299-15 0,-187-11-1365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8:59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5287 24575,'1'-6'0,"-1"1"0,1 0 0,0-1 0,1 1 0,-1 0 0,1 0 0,0 0 0,0 0 0,1 0 0,2-4 0,36-48 0,-20 29 0,32-45 0,172-227 0,-157 221 0,141-174 0,-159 186 0,78-139 0,-109 166 0,-1-2 0,-3 0 0,-1 0 0,-2-1 0,-2-1 0,7-77 0,-6-274 0,-12 282 0,-2-23 0,-5 1 0,-26-135 0,-186-672 0,143 717 0,-2-11 0,61 171 0,-18-109 0,32 139 0,1 1 0,2-1 0,1 0 0,2 1 0,1-1 0,2 1 0,1 0 0,2 0 0,1 0 0,2 1 0,1 1 0,1 0 0,2 0 0,26-40 0,-17 37 0,0 0 0,3 2 0,1 0 0,41-36 0,-40 45 0,0 1 0,1 2 0,2 1 0,0 2 0,1 1 0,0 1 0,2 2 0,37-10 0,-12 3 0,0-3 0,-1-2 0,57-37 0,-64 35 0,-48 27 0,0-1 0,0 1 0,1-1 0,-1 1 0,0 1 0,1-1 0,-1 1 0,0-1 0,1 1 0,-1 0 0,8 2 0,51 12 0,-43-9 0,26 6 0,0-2 0,62 3 0,-79-9-682,46 10-1,-58-9-6143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2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71 129 24575,'-2'0'0,"0"1"0,1-1 0,-1 1 0,0 0 0,0-1 0,0 1 0,0 0 0,1 0 0,-1 0 0,1 1 0,-1-1 0,1 0 0,-1 1 0,1-1 0,-1 1 0,1-1 0,0 1 0,0-1 0,0 1 0,0 0 0,-1 3 0,-2 3 0,1-1 0,0 1 0,-4 14 0,5-11 0,-4 11 0,2 0 0,-3 42 0,7-59 0,0 1 0,0 0 0,0-1 0,1 1 0,0 0 0,0-1 0,0 1 0,1 0 0,0-1 0,0 0 0,0 0 0,1 1 0,0-1 0,0-1 0,0 1 0,7 7 0,-8-9 0,1-1 0,0 0 0,-1 0 0,1 0 0,0 0 0,0 0 0,0-1 0,1 1 0,-1-1 0,0 0 0,0 0 0,1 0 0,-1 0 0,1-1 0,-1 1 0,1-1 0,-1 0 0,1 0 0,-1 0 0,1 0 0,-1-1 0,1 1 0,-1-1 0,0 0 0,7-3 0,-4 1 0,1 0 0,-1 0 0,0-1 0,0 0 0,0 0 0,0-1 0,-1 1 0,0-1 0,0-1 0,0 1 0,6-10 0,0-2 0,-2-1 0,0 0 0,-1-1 0,11-38 0,-9 20 0,7-65 0,-16 92 0,0 2 0,0 1 0,0-1 0,0 0 0,-1 0 0,-1 1 0,1-1 0,-1 0 0,-3-12 0,3 19 0,0 0 0,0 0 0,0-1 0,0 1 0,0 0 0,0 0 0,0 0 0,-1 1 0,1-1 0,0 0 0,-1 0 0,1 1 0,0-1 0,-1 1 0,1-1 0,-1 1 0,1-1 0,-1 1 0,1 0 0,-1 0 0,1 0 0,-1 0 0,1 0 0,-1 0 0,1 0 0,-1 0 0,-1 1 0,-41 10 0,27-3-1365,3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2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24575,'2'0'0,"8"0"0,22 0 0,13 0 0,2 0 0,0 0 0,-7-3 0,-10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4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24575,'1'2'0,"-1"-1"0,0 0 0,0 0 0,1 1 0,-1-1 0,1 0 0,-1 0 0,1 0 0,0 0 0,-1 0 0,1 0 0,0 0 0,0 0 0,0 0 0,-1 0 0,1 0 0,0 0 0,0 0 0,0-1 0,1 1 0,-1 0 0,0-1 0,0 1 0,0-1 0,0 1 0,1-1 0,-1 0 0,0 1 0,0-1 0,1 0 0,0 0 0,9 2 0,-1-1 0,21-1 0,-19 0 0,32 0 0,-28-1 0,1 1 0,-1 0 0,0 1 0,0 1 0,25 6 0,-39-8 0,0 1 0,0 0 0,0 0 0,-1 0 0,1 0 0,0 0 0,0 0 0,0 1 0,-1-1 0,1 0 0,-1 1 0,1-1 0,-1 1 0,0 0 0,1-1 0,-1 1 0,0 0 0,0 0 0,1 3 0,-1-1 0,0-1 0,0 1 0,-1 0 0,0-1 0,1 1 0,-1-1 0,-1 1 0,1 0 0,0-1 0,-3 7 0,1-1 0,-1-1 0,0 0 0,0 0 0,-1-1 0,0 1 0,0-1 0,-1 0 0,0 0 0,-7 8 0,-118 114 0,113-110 230,13-15-408,1 1 1,-1-1 0,0 0 0,0 0 0,-1-1-1,1 0 1,-1 1 0,-7 3 0,4-6-6649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24575,'5'0'0,"4"0"0,2 3 0,5 3 0,2 0 0,0 2 0,0-1 0,-4 1 0,-1 2 0,-1 1 0,0 2 0,0 0 0,1 1 0,1-2 0,-1-6 0,1-10 0,0-8 0,-2-1-8191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24575,'3'0'0,"0"2"0,2 11 0,13 39 0,3 17 0,0 3 0,-3-5 0,-5-8 0,-5-7 0,-1-8 0,-1-6 0,-3-8 0,-1-6 0,-1-7-8191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3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24575,'3'0'0,"4"0"0,8 0 0,6 0 0,4 0 0,-1 0 0,-1 0 0,-3 0 0,-3 0 0,-2 0 0,-1 0 0,-1 0 0,0 0 0,-1 0 0,1 0 0,-3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0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24575,'4'0'0,"6"0"0,8 0 0,8 0 0,3 0 0,6 0 0,5 0 0,5 2 0,2 1 0,-1 2 0,-9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3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65 24575,'-12'81'0,"12"82"0,0-158 0,1 0 0,-1 0 0,1-1 0,0 1 0,0 0 0,1-1 0,-1 1 0,1-1 0,0 1 0,0-1 0,1 0 0,-1 0 0,1 0 0,5 6 0,-4-6 0,0-1 0,1 0 0,-1 0 0,0-1 0,1 1 0,-1-1 0,1 0 0,0-1 0,0 1 0,0-1 0,0 1 0,0-1 0,7 0 0,-1 0 0,1 0 0,0 0 0,-1-1 0,16-2 0,-23 1 0,1 0 0,-1 0 0,1-1 0,-1 1 0,0-1 0,1 0 0,-1 0 0,0 0 0,0 0 0,0-1 0,-1 0 0,1 0 0,4-5 0,2-2 0,0-1 0,-1 0 0,-1 0 0,9-15 0,-14 19 0,0 0 0,0-1 0,0 1 0,-1-1 0,0 0 0,-1 0 0,1 1 0,-1-17 0,-2-191-1365,1 203-5461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24575,'5'0'0,"14"0"0,15 0 0,10 0 0,3 0 0,3-3 0,-3 0 0,-7-2 0,-9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24575,'-26'329'0,"0"-43"0,27-5-1365,-1-272-5461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9:0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24575,'0'2'0,"1"0"0,0 0 0,0 0 0,0 0 0,0 0 0,0 0 0,1 0 0,-1 0 0,1 0 0,-1-1 0,1 1 0,0 0 0,0-1 0,-1 1 0,1-1 0,3 2 0,3 2 0,29 23 0,47 27 0,-54-37 0,-2 0 0,0 2 0,47 43 0,-72-58 0,0-1 0,-1 0 0,1 0 0,-1 1 0,0-1 0,0 1 0,0 0 0,-1 0 0,1 0 0,-1 0 0,0 0 0,-1 0 0,1 0 0,-1 0 0,0 0 0,0 0 0,-1 0 0,-1 7 0,0 0 0,0 1 0,-2-1 0,1 0 0,-1 0 0,-1 0 0,-8 14 0,-15 19 169,-57 69-1,-16 24-1870,93-124-5124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79 24575,'-1'2'0,"-1"0"0,1-1 0,0 1 0,-1 0 0,1-1 0,-1 1 0,0 0 0,0-1 0,1 0 0,-5 3 0,-7 7 0,9-7 0,1 0 0,0 0 0,0 1 0,0 0 0,1-1 0,-1 1 0,1 0 0,0 0 0,1 0 0,-3 10 0,4-12 0,0 1 0,0-1 0,0 0 0,0 1 0,1-1 0,-1 1 0,1-1 0,0 0 0,0 0 0,0 1 0,0-1 0,1 0 0,-1 0 0,1 0 0,0 0 0,0-1 0,0 1 0,3 3 0,3 4 0,1-1 0,0 0 0,1 0 0,0-1 0,0 0 0,14 8 0,-21-15 0,0 1 0,0-1 0,0 1 0,0-1 0,1 0 0,-1 0 0,0-1 0,1 1 0,-1-1 0,1 1 0,-1-1 0,1 0 0,-1 0 0,1-1 0,-1 1 0,1-1 0,-1 0 0,0 0 0,1 0 0,-1 0 0,0 0 0,0-1 0,0 1 0,0-1 0,0 0 0,0 0 0,0 0 0,2-3 0,-2 2 0,-1 0 0,1 0 0,-1 0 0,0 0 0,0 0 0,-1-1 0,1 1 0,-1 0 0,1-1 0,-1 1 0,0-1 0,0 0 0,-1 1 0,1-1 0,-1-4 0,1-9 0,-3-36 0,0 19 0,2 24 0,0 2 0,0-1 0,-1 1 0,0 0 0,-2-12 0,2 17 0,0-1 0,-1 1 0,1 1 0,-1-1 0,1 0 0,-1 0 0,0 0 0,0 1 0,0-1 0,-1 1 0,1 0 0,0-1 0,-1 1 0,-4-3 0,2 2-68,-1 0 0,1 0-1,0 1 1,-1 0 0,0 0 0,1 0-1,-1 0 1,0 1 0,0 0 0,0 0-1,0 1 1,0 0 0,0 0 0,0 0-1,0 0 1,0 1 0,0 0-1,0 1 1,-7 2 0,5-2-6758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7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24575,'0'2'0,"0"3"0,0 3 0,0 4 0,0 5 0,0 3 0,2 4 0,1-1 0,0 0 0,-1-2 0,0 1 0,-1-2 0,-1-2 0,3-4 0,2-4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7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24575,'0'2'0,"0"3"0,0 5 0,0 6 0,0 1 0,0 1 0,0-1 0,0-1 0,0-1 0,0-1 0,0 0 0,0-1 0,0-3-8191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50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78 24575,'0'0'0,"0"0"0,0 0 0,-1 0 0,1 0 0,0 0 0,-1 0 0,1 0 0,0 0 0,0 0 0,-1 0 0,1 0 0,0 0 0,0 0 0,-1 0 0,1 0 0,0 0 0,0 0 0,0 0 0,-1 0 0,1 0 0,0-1 0,0 1 0,-1 0 0,1 0 0,0 0 0,0 0 0,0-1 0,0 1 0,-1 0 0,1 0 0,0-1 0,0 1 0,0 0 0,0 0 0,0 0 0,0-1 0,0 1 0,-1 0 0,1 0 0,0-1 0,0 1 0,0 0 0,0 0 0,0-1 0,0 1 0,0 0 0,0 0 0,0-1 0,0 1 0,1 0 0,-1 0 0,0-1 0,0 1 0,0 0 0,0 0 0,0-1 0,0 1 0,1 0 0,-1 0 0,0 0 0,0-1 0,0 1 0,0 0 0,1 0 0,13-13 0,1 6 0,0 1 0,1 1 0,-1 0 0,19-3 0,69-6 0,-59 8 0,-17 4 0,0 0 0,0 2 0,1 1 0,-1 2 0,0 0 0,36 10 0,-62-13-72,1 0 1,0 1-1,-1-1 0,1 0 0,-1 1 0,0-1 0,1 1 0,-1 0 1,1 0-1,-1-1 0,0 1 0,1 0 0,-1 0 0,0 0 0,0 0 1,0 0-1,0 0 0,1 2 0,1 7-6754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52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38 131 24575,'-1'0'0,"-1"0"0,0 1 0,1-1 0,-1 1 0,1 0 0,-1-1 0,1 1 0,-1 0 0,1 0 0,-1 0 0,1 0 0,0 0 0,-1 0 0,1 0 0,0 1 0,0-1 0,0 0 0,0 1 0,0-1 0,0 1 0,0-1 0,1 1 0,-1-1 0,0 1 0,0 2 0,0-1 0,0 1 0,0 0 0,0-1 0,0 1 0,1 0 0,-1-1 0,1 1 0,0 0 0,0 0 0,1 5 0,0-5 0,1-1 0,-1 1 0,1 0 0,0-1 0,0 1 0,0-1 0,1 0 0,-1 0 0,1 0 0,-1 0 0,1 0 0,0-1 0,0 1 0,1-1 0,-1 0 0,0 0 0,1 0 0,-1 0 0,1 0 0,0-1 0,-1 0 0,1 1 0,0-1 0,5 0 0,5 1 0,1 0 0,-1-1 0,1 0 0,0-1 0,17-3 0,-26 2 0,-1 0 0,1-1 0,-1 0 0,1 1 0,-1-2 0,0 1 0,0-1 0,0 1 0,-1-1 0,8-6 0,-3 1 0,0 0 0,-1 0 0,0-1 0,7-10 0,-12 15 0,-1-1 0,1 0 0,-1 0 0,0 0 0,0 0 0,-1 0 0,0-1 0,0 1 0,0 0 0,0-1 0,-1 1 0,0-1 0,0 1 0,-1-1 0,1 1 0,-1 0 0,0-1 0,-1 1 0,1 0 0,-1 0 0,0 0 0,0 0 0,-1 0 0,1 0 0,-1 1 0,0-1 0,-8-7 0,6 7 0,0 0 0,0 1 0,-1 0 0,1 0 0,-1 1 0,0-1 0,0 1 0,-10-3 0,12 5 0,1 0 0,-1 0 0,1 1 0,-1 0 0,0-1 0,1 1 0,-1 1 0,1-1 0,-1 0 0,1 1 0,-1 0 0,0 0 0,1 0 0,0 0 0,-1 0 0,1 1 0,-6 3 0,2-1-91,0 0 0,1 1 0,-1 0 0,1 0 0,0 0 0,1 1 0,0 0 0,0 0 0,0 0 0,0 1 0,1-1 0,0 1 0,0 0 0,-3 9 0,5-7-6735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5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24575,'38'0'0,"1"-1"0,-1-3 0,67-14 0,-83 12 0,-12 3 0,1 0 0,-1 1 0,1 0 0,0 0 0,18 1 0,-28 1 0,0 0 0,0 0 0,1 1 0,-1-1 0,0 0 0,0 1 0,0-1 0,0 1 0,0-1 0,0 1 0,0-1 0,0 1 0,0 0 0,0 0 0,0 0 0,0-1 0,0 1 0,0 0 0,-1 0 0,1 0 0,0 1 0,1 2 0,-1-1 0,1 0 0,-1 0 0,0 1 0,0-1 0,-1 0 0,1 6 0,0 4 0,-1 1 0,-2 23 0,0-26 0,-1-1 0,0 0 0,-1 0 0,0 0 0,-1 0 0,0-1 0,0 0 0,-1 0 0,-7 9 0,-17 30 0,5 3 245,-31 52-1855,51-94-5216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6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24575,'0'3'0,"0"5"0,0 4 0,0 6 0,0 9 0,0 3 0,0 10 0,0 2 0,0-4 0,0 4 0,0-2 0,0-4 0,0-3 0,0-5 0,0-5 0,0-3 0,0-4 0,0-3-8191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7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24575,'0'-3'0,"0"-2"0,0-4 0,5-2 0,4 1 0,2 1 0,1 4-8191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7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24575,'3'0'0,"2"-3"0,6-2 0,3-1 0,2 0 0,1 2 0,-1 1 0,2-1 0,10 0 0,3 1 0,-2 0 0,-5 4 0,-10 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8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24575,'0'3'0,"0"2"0,0 4 0,0 2 0,0 4 0,0 4 0,0 4 0,0 1 0,3 0 0,0-1 0,0-4-8191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9:13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24575,'193'-8'0,"-74"2"0,685-4 0,-695 17 0,175 33 0,-213-28 0,0-3 0,103-1 0,-8-8 0,307-8 0,-383 4 0,161-13 0,366-32 0,-380 35 0,-153 4 0,13-2 0,79 8 0,79-5 0,-192 6 0,0 3 0,110 14 0,120 41 0,-253-48-1365,-27-5-5461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24575,'0'-2'0,"0"1"0,1-1 0,-1 1 0,1-1 0,-1 0 0,1 1 0,0-1 0,0 1 0,0-1 0,0 1 0,0-1 0,0 1 0,0 0 0,0 0 0,0-1 0,3 0 0,24-19 0,-21 16 0,11-5 0,0 0 0,1 1 0,0 0 0,0 2 0,1 0 0,0 1 0,0 1 0,1 1 0,30-2 0,-49 6 0,1 0 0,-1 0 0,1 0 0,-1 0 0,0 0 0,1 1 0,-1-1 0,0 1 0,1-1 0,-1 1 0,0 0 0,0 0 0,1 0 0,-1 0 0,0 0 0,0 1 0,0-1 0,0 1 0,-1-1 0,1 1 0,0 0 0,-1-1 0,1 1 0,-1 0 0,1 0 0,-1 0 0,0 0 0,0 0 0,0 1 0,0-1 0,0 0 0,0 1 0,-1-1 0,1 3 0,1 9 0,0 0 0,-1 1 0,-1-1 0,-2 25 0,0-16 0,2 2 0,0-13 0,0 0 0,-1 0 0,-3 15 0,3-22 0,-1-1 0,1 1 0,-1-1 0,0 0 0,0 1 0,0-1 0,-1 0 0,0 0 0,1-1 0,-1 1 0,-7 6 0,0-1 0,0 0 0,-1-1 0,1 0 0,-2 0 0,1-1 0,-1-1 0,0 0 0,-1-1 0,1 0 0,-1-1 0,-23 5 0,21-6 203,12-2-334,0 0 1,1-1-1,-1 1 0,0-1 1,1 1-1,-1-1 0,0 0 1,0 0-1,0 0 0,1-1 1,-6 0-1,-1-4-6695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2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24575,'0'5'0,"-2"6"0,-4 4 0,-2 6 0,-6 5 0,-2 3 0,-1 0 0,0-1 0,1-1 0,0-3 0,3-3 0,4-5-8191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2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24575,'7'0'0,"7"2"0,9 4 0,2 3 0,0 2 0,-2 2 0,-3-2 0,1 1 0,-2-1 0,-1 2 0,-1 0 0,-2 0 0,0 1 0,-1-3 0,-3-2-8191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21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24575,'0'2'0,"0"4"0,0 5 0,0 3 0,0 2 0,0 3 0,0 0 0,0 0 0,0-1 0,0-1 0,0-2 0,0 0 0,0-3-8191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23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24575,'44'-2'0,"65"-11"0,-63 6 0,220-40 0,-255 44-124,-2 0 0,1-1 0,0 0 0,-1-1 0,0 1 0,0-2-1,0 0 1,0 0 0,-1 0 0,12-13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3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24575,'-2'4'0,"-4"9"0,1 3 0,-5 4 0,-2 3 0,-1 6 0,-3 1 0,-5 1 0,-6 3 0,-5 3 0,1-1 0,2-4 0,2-4 0,5-7 0,6-7-8191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24575,'11'1'0,"1"0"0,-1 1 0,0 0 0,0 0 0,0 1 0,0 1 0,0 0 0,-1 0 0,1 1 0,-1 1 0,15 10 0,-1-2 0,6 4 0,0 0 0,-2 2 0,39 35 0,-60-49 0,1 1 0,0-1 0,14 7 0,-13-7 0,0 0 0,17 13 0,38 38-1365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3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24575,'16'9'0,"-1"1"0,19 14 0,18 13 0,-10-13 155,90 55-1675,-123-73-5306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24575,'-5'0'0,"0"1"0,0 0 0,0 0 0,1 1 0,-1-1 0,0 1 0,1 0 0,-1 1 0,-4 2 0,-37 28 0,-1 4 0,31-26 0,0 1 0,1 1 0,-20 22 0,31-30 0,0 0 0,1-1 0,0 2 0,0-1 0,0 0 0,0 1 0,1-1 0,0 1 0,0 0 0,1-1 0,-1 1 0,1 0 0,1 0 0,-1 0 0,1 12 0,5 21 0,1 0 0,18 58 0,6 38 0,-25-77-1365,-2-45-5461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64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775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79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92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59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06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672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927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53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63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640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153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851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195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611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742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027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69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144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14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496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146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93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933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8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8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198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77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08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9" Type="http://schemas.openxmlformats.org/officeDocument/2006/relationships/image" Target="../media/image51.png"/><Relationship Id="rId21" Type="http://schemas.openxmlformats.org/officeDocument/2006/relationships/image" Target="../media/image42.png"/><Relationship Id="rId34" Type="http://schemas.openxmlformats.org/officeDocument/2006/relationships/customXml" Target="../ink/ink25.xml"/><Relationship Id="rId42" Type="http://schemas.openxmlformats.org/officeDocument/2006/relationships/customXml" Target="../ink/ink29.xml"/><Relationship Id="rId47" Type="http://schemas.openxmlformats.org/officeDocument/2006/relationships/image" Target="../media/image55.png"/><Relationship Id="rId50" Type="http://schemas.openxmlformats.org/officeDocument/2006/relationships/customXml" Target="../ink/ink33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6.xml"/><Relationship Id="rId29" Type="http://schemas.openxmlformats.org/officeDocument/2006/relationships/image" Target="../media/image46.png"/><Relationship Id="rId11" Type="http://schemas.openxmlformats.org/officeDocument/2006/relationships/image" Target="../media/image37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50.png"/><Relationship Id="rId40" Type="http://schemas.openxmlformats.org/officeDocument/2006/relationships/customXml" Target="../ink/ink28.xml"/><Relationship Id="rId45" Type="http://schemas.openxmlformats.org/officeDocument/2006/relationships/image" Target="../media/image54.png"/><Relationship Id="rId53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openxmlformats.org/officeDocument/2006/relationships/customXml" Target="../ink/ink13.xml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4" Type="http://schemas.openxmlformats.org/officeDocument/2006/relationships/customXml" Target="../ink/ink30.xml"/><Relationship Id="rId52" Type="http://schemas.openxmlformats.org/officeDocument/2006/relationships/customXml" Target="../ink/ink34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45.png"/><Relationship Id="rId30" Type="http://schemas.openxmlformats.org/officeDocument/2006/relationships/customXml" Target="../ink/ink23.xml"/><Relationship Id="rId35" Type="http://schemas.openxmlformats.org/officeDocument/2006/relationships/image" Target="../media/image49.png"/><Relationship Id="rId43" Type="http://schemas.openxmlformats.org/officeDocument/2006/relationships/image" Target="../media/image53.png"/><Relationship Id="rId48" Type="http://schemas.openxmlformats.org/officeDocument/2006/relationships/customXml" Target="../ink/ink32.xml"/><Relationship Id="rId8" Type="http://schemas.openxmlformats.org/officeDocument/2006/relationships/customXml" Target="../ink/ink12.xml"/><Relationship Id="rId51" Type="http://schemas.openxmlformats.org/officeDocument/2006/relationships/image" Target="../media/image57.png"/><Relationship Id="rId3" Type="http://schemas.openxmlformats.org/officeDocument/2006/relationships/image" Target="../media/image1.png"/><Relationship Id="rId12" Type="http://schemas.openxmlformats.org/officeDocument/2006/relationships/customXml" Target="../ink/ink14.xml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customXml" Target="../ink/ink27.xml"/><Relationship Id="rId46" Type="http://schemas.openxmlformats.org/officeDocument/2006/relationships/customXml" Target="../ink/ink31.xml"/><Relationship Id="rId20" Type="http://schemas.openxmlformats.org/officeDocument/2006/relationships/customXml" Target="../ink/ink18.xml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4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76.png"/><Relationship Id="rId21" Type="http://schemas.openxmlformats.org/officeDocument/2006/relationships/image" Target="../media/image67.png"/><Relationship Id="rId34" Type="http://schemas.openxmlformats.org/officeDocument/2006/relationships/customXml" Target="../ink/ink49.xml"/><Relationship Id="rId42" Type="http://schemas.openxmlformats.org/officeDocument/2006/relationships/customXml" Target="../ink/ink5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40.xml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.xml"/><Relationship Id="rId11" Type="http://schemas.openxmlformats.org/officeDocument/2006/relationships/image" Target="../media/image62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75.png"/><Relationship Id="rId40" Type="http://schemas.openxmlformats.org/officeDocument/2006/relationships/customXml" Target="../ink/ink52.xml"/><Relationship Id="rId45" Type="http://schemas.openxmlformats.org/officeDocument/2006/relationships/image" Target="../media/image79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66.png"/><Relationship Id="rId31" Type="http://schemas.openxmlformats.org/officeDocument/2006/relationships/image" Target="../media/image72.png"/><Relationship Id="rId44" Type="http://schemas.openxmlformats.org/officeDocument/2006/relationships/customXml" Target="../ink/ink54.xml"/><Relationship Id="rId4" Type="http://schemas.openxmlformats.org/officeDocument/2006/relationships/image" Target="../media/image7.png"/><Relationship Id="rId9" Type="http://schemas.openxmlformats.org/officeDocument/2006/relationships/image" Target="../media/image61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70.png"/><Relationship Id="rId30" Type="http://schemas.openxmlformats.org/officeDocument/2006/relationships/customXml" Target="../ink/ink47.xml"/><Relationship Id="rId35" Type="http://schemas.openxmlformats.org/officeDocument/2006/relationships/image" Target="../media/image74.png"/><Relationship Id="rId43" Type="http://schemas.openxmlformats.org/officeDocument/2006/relationships/image" Target="../media/image78.png"/><Relationship Id="rId8" Type="http://schemas.openxmlformats.org/officeDocument/2006/relationships/customXml" Target="../ink/ink36.xml"/><Relationship Id="rId3" Type="http://schemas.openxmlformats.org/officeDocument/2006/relationships/image" Target="../media/image1.png"/><Relationship Id="rId12" Type="http://schemas.openxmlformats.org/officeDocument/2006/relationships/customXml" Target="../ink/ink38.xml"/><Relationship Id="rId17" Type="http://schemas.openxmlformats.org/officeDocument/2006/relationships/image" Target="../media/image65.png"/><Relationship Id="rId25" Type="http://schemas.openxmlformats.org/officeDocument/2006/relationships/image" Target="../media/image69.png"/><Relationship Id="rId33" Type="http://schemas.openxmlformats.org/officeDocument/2006/relationships/image" Target="../media/image73.png"/><Relationship Id="rId38" Type="http://schemas.openxmlformats.org/officeDocument/2006/relationships/customXml" Target="../ink/ink51.xml"/><Relationship Id="rId20" Type="http://schemas.openxmlformats.org/officeDocument/2006/relationships/customXml" Target="../ink/ink42.xml"/><Relationship Id="rId41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.png"/><Relationship Id="rId9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27.0.0.1:500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4.png"/><Relationship Id="rId18" Type="http://schemas.openxmlformats.org/officeDocument/2006/relationships/customXml" Target="../ink/ink7.xml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13.png"/><Relationship Id="rId24" Type="http://schemas.openxmlformats.org/officeDocument/2006/relationships/customXml" Target="../ink/ink10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10" Type="http://schemas.openxmlformats.org/officeDocument/2006/relationships/customXml" Target="../ink/ink3.xml"/><Relationship Id="rId19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1678634" y="1158028"/>
            <a:ext cx="5242028" cy="163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rgbClr val="41485A"/>
                </a:solidFill>
              </a:rPr>
              <a:t>생성형 모델을 활용한 다양한 서비스</a:t>
            </a:r>
            <a:endParaRPr lang="en-US" altLang="ko-KR" sz="1900" b="1" dirty="0">
              <a:solidFill>
                <a:srgbClr val="41485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>
              <a:solidFill>
                <a:srgbClr val="41485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41485A"/>
                </a:solidFill>
              </a:rPr>
              <a:t>-</a:t>
            </a:r>
            <a:r>
              <a:rPr lang="ko-KR" altLang="en-US" sz="1200" b="1" dirty="0">
                <a:solidFill>
                  <a:srgbClr val="41485A"/>
                </a:solidFill>
              </a:rPr>
              <a:t> 랜덤 포켓몬 생성 </a:t>
            </a:r>
            <a:r>
              <a:rPr lang="en-US" altLang="ko-KR" sz="1200" b="1" dirty="0">
                <a:solidFill>
                  <a:srgbClr val="41485A"/>
                </a:solidFill>
              </a:rPr>
              <a:t>- </a:t>
            </a:r>
            <a:r>
              <a:rPr lang="ko-KR" altLang="en-US" sz="1200" b="1" dirty="0">
                <a:solidFill>
                  <a:srgbClr val="41485A"/>
                </a:solidFill>
              </a:rPr>
              <a:t>얼굴 화장</a:t>
            </a:r>
            <a:r>
              <a:rPr lang="en-US" altLang="ko-KR" sz="1200" b="1" dirty="0">
                <a:solidFill>
                  <a:srgbClr val="41485A"/>
                </a:solidFill>
              </a:rPr>
              <a:t>, </a:t>
            </a:r>
            <a:r>
              <a:rPr lang="ko-KR" altLang="en-US" sz="1200" b="1" dirty="0">
                <a:solidFill>
                  <a:srgbClr val="41485A"/>
                </a:solidFill>
              </a:rPr>
              <a:t>염색 </a:t>
            </a:r>
            <a:r>
              <a:rPr lang="en-US" altLang="ko-KR" sz="1200" b="1" dirty="0">
                <a:solidFill>
                  <a:srgbClr val="41485A"/>
                </a:solidFill>
              </a:rPr>
              <a:t>– </a:t>
            </a:r>
            <a:r>
              <a:rPr lang="ko-KR" altLang="en-US" sz="1200" b="1" dirty="0">
                <a:solidFill>
                  <a:srgbClr val="41485A"/>
                </a:solidFill>
              </a:rPr>
              <a:t>가상 인물 생성</a:t>
            </a:r>
            <a:endParaRPr sz="1200" b="1" dirty="0">
              <a:solidFill>
                <a:srgbClr val="41485A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635548" y="4171955"/>
            <a:ext cx="3328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rgbClr val="41485A"/>
                </a:solidFill>
              </a:rPr>
              <a:t>2023.10.26 </a:t>
            </a:r>
            <a:r>
              <a:rPr lang="ko" dirty="0">
                <a:solidFill>
                  <a:srgbClr val="41485A"/>
                </a:solidFill>
              </a:rPr>
              <a:t>이태형</a:t>
            </a:r>
            <a:endParaRPr dirty="0">
              <a:solidFill>
                <a:srgbClr val="41485A"/>
              </a:solidFill>
            </a:endParaRPr>
          </a:p>
        </p:txBody>
      </p:sp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E6AB4573-F1AE-8BE9-BB52-4EA6893E05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2D9C27-3587-7DB8-FB42-13CE3CCE8ADF}"/>
              </a:ext>
            </a:extLst>
          </p:cNvPr>
          <p:cNvCxnSpPr/>
          <p:nvPr/>
        </p:nvCxnSpPr>
        <p:spPr>
          <a:xfrm>
            <a:off x="1262522" y="2200130"/>
            <a:ext cx="63636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2CDB17E5-734F-9E44-453F-7F65D578A1DC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1/31</a:t>
            </a:r>
            <a:endParaRPr dirty="0"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5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GAN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0BB35-5BE9-EC8E-2815-FDD7907A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597" y="1250384"/>
            <a:ext cx="3386559" cy="8883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F3531A-997D-EED2-8D1C-996AD3E1F4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008"/>
          <a:stretch/>
        </p:blipFill>
        <p:spPr>
          <a:xfrm>
            <a:off x="2027586" y="2404681"/>
            <a:ext cx="5200583" cy="497102"/>
          </a:xfrm>
          <a:prstGeom prst="rect">
            <a:avLst/>
          </a:prstGeom>
        </p:spPr>
      </p:pic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59206033-B5C5-66B7-CAE8-4D8B3F54BF6B}"/>
              </a:ext>
            </a:extLst>
          </p:cNvPr>
          <p:cNvSpPr txBox="1"/>
          <p:nvPr/>
        </p:nvSpPr>
        <p:spPr>
          <a:xfrm>
            <a:off x="241072" y="3039247"/>
            <a:ext cx="8504035" cy="268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Ex~pdata</a:t>
            </a:r>
            <a:r>
              <a:rPr lang="en-US" altLang="ko-KR" sz="1300" dirty="0"/>
              <a:t>(x) : </a:t>
            </a:r>
            <a:r>
              <a:rPr lang="ko-KR" altLang="en-US" sz="1300" dirty="0"/>
              <a:t>실제 데이터에 대한 확률분포에서 샘플링한 데이터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Ez_pz</a:t>
            </a:r>
            <a:r>
              <a:rPr lang="en-US" altLang="ko-KR" sz="1300" dirty="0"/>
              <a:t>(z) : </a:t>
            </a:r>
            <a:r>
              <a:rPr lang="ko-KR" altLang="en-US" sz="1300" dirty="0"/>
              <a:t>일반적으로 </a:t>
            </a:r>
            <a:r>
              <a:rPr lang="ko-KR" altLang="en-US" sz="1300" dirty="0" err="1"/>
              <a:t>가우시안분포를</a:t>
            </a:r>
            <a:r>
              <a:rPr lang="ko-KR" altLang="en-US" sz="1300" dirty="0"/>
              <a:t> 사용하는 임의의 노이즈에서 샘플링한 데이터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maxV</a:t>
            </a:r>
            <a:r>
              <a:rPr lang="en-US" altLang="ko-KR" sz="1300" dirty="0"/>
              <a:t>(D) = </a:t>
            </a:r>
            <a:r>
              <a:rPr lang="ko-KR" altLang="en-US" sz="1300" dirty="0"/>
              <a:t>앞 항과 뒤 항이 최대가 되어야 함 </a:t>
            </a:r>
            <a:r>
              <a:rPr lang="en-US" altLang="ko-KR" sz="1300" dirty="0"/>
              <a:t>=&gt; D(x) = 1 (</a:t>
            </a:r>
            <a:r>
              <a:rPr lang="ko-KR" altLang="en-US" sz="1300" dirty="0"/>
              <a:t>실제 데이터</a:t>
            </a:r>
            <a:r>
              <a:rPr lang="en-US" altLang="ko-KR" sz="1300" dirty="0"/>
              <a:t>), D(G(z)) =0 (</a:t>
            </a:r>
            <a:r>
              <a:rPr lang="ko-KR" altLang="en-US" sz="1300" dirty="0"/>
              <a:t>가짜데이터</a:t>
            </a:r>
            <a:r>
              <a:rPr lang="en-US" altLang="ko-KR" sz="1300" dirty="0"/>
              <a:t>)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minV</a:t>
            </a:r>
            <a:r>
              <a:rPr lang="en-US" altLang="ko-KR" sz="1300" dirty="0"/>
              <a:t>(G) = </a:t>
            </a:r>
            <a:r>
              <a:rPr lang="ko-KR" altLang="en-US" sz="1300" dirty="0"/>
              <a:t>뒤 항이 최소가 되어야 함 </a:t>
            </a:r>
            <a:r>
              <a:rPr lang="en-US" altLang="ko-KR" sz="1300" dirty="0"/>
              <a:t>=&gt; D(G(z)) = 1 (</a:t>
            </a:r>
            <a:r>
              <a:rPr lang="ko-KR" altLang="en-US" sz="1300" dirty="0"/>
              <a:t>가짜 데이터</a:t>
            </a:r>
            <a:r>
              <a:rPr lang="en-US" altLang="ko-KR" sz="1300" dirty="0"/>
              <a:t>)</a:t>
            </a:r>
          </a:p>
        </p:txBody>
      </p:sp>
      <p:sp>
        <p:nvSpPr>
          <p:cNvPr id="14" name="Google Shape;56;p13">
            <a:extLst>
              <a:ext uri="{FF2B5EF4-FFF2-40B4-BE49-F238E27FC236}">
                <a16:creationId xmlns:a16="http://schemas.microsoft.com/office/drawing/2014/main" id="{1FF7C405-AF3C-9E37-F492-CA56F797770F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10/31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3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6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GAN</a:t>
            </a:r>
          </a:p>
        </p:txBody>
      </p:sp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59206033-B5C5-66B7-CAE8-4D8B3F54BF6B}"/>
              </a:ext>
            </a:extLst>
          </p:cNvPr>
          <p:cNvSpPr txBox="1"/>
          <p:nvPr/>
        </p:nvSpPr>
        <p:spPr>
          <a:xfrm>
            <a:off x="241073" y="1341430"/>
            <a:ext cx="8504035" cy="82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생성자가 학습한 딥러닝 매핑 </a:t>
            </a:r>
            <a:r>
              <a:rPr lang="en-US" altLang="ko-KR" sz="1300" dirty="0"/>
              <a:t>(z -&gt; G(z))</a:t>
            </a:r>
            <a:r>
              <a:rPr lang="ko-KR" altLang="en-US" sz="1300" dirty="0"/>
              <a:t>는 단순한 </a:t>
            </a:r>
            <a:r>
              <a:rPr lang="ko-KR" altLang="en-US" sz="1300" dirty="0" err="1"/>
              <a:t>불연속적인</a:t>
            </a:r>
            <a:r>
              <a:rPr lang="ko-KR" altLang="en-US" sz="1300" dirty="0"/>
              <a:t> </a:t>
            </a:r>
            <a:r>
              <a:rPr lang="en-US" altLang="ko-KR" sz="1300" dirty="0"/>
              <a:t>1:1</a:t>
            </a:r>
            <a:r>
              <a:rPr lang="ko-KR" altLang="en-US" sz="1300" dirty="0"/>
              <a:t>매칭이 아니라 데이터의 확률분포를 </a:t>
            </a:r>
            <a:r>
              <a:rPr lang="ko-KR" altLang="en-US" sz="1300" dirty="0" err="1"/>
              <a:t>학습하므로써</a:t>
            </a:r>
            <a:r>
              <a:rPr lang="ko-KR" altLang="en-US" sz="1300" dirty="0"/>
              <a:t> 입력에서의 약간의 변화가 출력에서도 부드러운 변화로 표현 가능</a:t>
            </a:r>
            <a:r>
              <a:rPr lang="en-US" altLang="ko-KR" sz="1300" dirty="0"/>
              <a:t>!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028AFE-37F3-65D6-83AE-9C3B7AD5D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79" b="5677"/>
          <a:stretch/>
        </p:blipFill>
        <p:spPr>
          <a:xfrm>
            <a:off x="2409570" y="2051533"/>
            <a:ext cx="4167039" cy="1991361"/>
          </a:xfrm>
          <a:prstGeom prst="rect">
            <a:avLst/>
          </a:prstGeom>
        </p:spPr>
      </p:pic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2289DC07-7C34-889C-72A1-C5F8EF9E1B27}"/>
              </a:ext>
            </a:extLst>
          </p:cNvPr>
          <p:cNvSpPr txBox="1"/>
          <p:nvPr/>
        </p:nvSpPr>
        <p:spPr>
          <a:xfrm>
            <a:off x="73433" y="4042894"/>
            <a:ext cx="8504035" cy="82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/>
              <a:t>G</a:t>
            </a:r>
            <a:r>
              <a:rPr lang="ko-KR" altLang="en-US" sz="1300" dirty="0"/>
              <a:t>의 출력이 사람의 얼굴이라고 했을 때</a:t>
            </a:r>
            <a:r>
              <a:rPr lang="en-US" altLang="ko-KR" sz="1300" dirty="0"/>
              <a:t>, </a:t>
            </a:r>
            <a:r>
              <a:rPr lang="ko-KR" altLang="en-US" sz="1300" dirty="0"/>
              <a:t>왼쪽을 바라보는 얼굴을 만들어 내는 </a:t>
            </a:r>
            <a:r>
              <a:rPr lang="en-US" altLang="ko-KR" sz="1300" dirty="0"/>
              <a:t>z(</a:t>
            </a:r>
            <a:r>
              <a:rPr lang="ko-KR" altLang="en-US" sz="1300" dirty="0"/>
              <a:t>왼쪽그림</a:t>
            </a:r>
            <a:r>
              <a:rPr lang="en-US" altLang="ko-KR" sz="1300" dirty="0"/>
              <a:t>)</a:t>
            </a:r>
            <a:r>
              <a:rPr lang="ko-KR" altLang="en-US" sz="1300" dirty="0"/>
              <a:t>들의 평균벡터와 오른쪽을 </a:t>
            </a:r>
            <a:r>
              <a:rPr lang="ko-KR" altLang="en-US" sz="1300" dirty="0" err="1"/>
              <a:t>보고있는</a:t>
            </a:r>
            <a:r>
              <a:rPr lang="ko-KR" altLang="en-US" sz="1300" dirty="0"/>
              <a:t> </a:t>
            </a:r>
            <a:r>
              <a:rPr lang="en-US" altLang="ko-KR" sz="1300" dirty="0"/>
              <a:t>z(</a:t>
            </a:r>
            <a:r>
              <a:rPr lang="ko-KR" altLang="en-US" sz="1300" dirty="0"/>
              <a:t>오른쪽그림</a:t>
            </a:r>
            <a:r>
              <a:rPr lang="en-US" altLang="ko-KR" sz="1300" dirty="0"/>
              <a:t>)</a:t>
            </a:r>
            <a:r>
              <a:rPr lang="ko-KR" altLang="en-US" sz="1300" dirty="0"/>
              <a:t>들의 평균을 계산하고 이 두 벡터사이의 축을 중간에서 </a:t>
            </a:r>
            <a:r>
              <a:rPr lang="ko-KR" altLang="en-US" sz="1300" dirty="0" err="1"/>
              <a:t>보간해</a:t>
            </a:r>
            <a:r>
              <a:rPr lang="ko-KR" altLang="en-US" sz="1300" dirty="0"/>
              <a:t> 새로운 이미지 생성</a:t>
            </a:r>
            <a:endParaRPr lang="en-US" altLang="ko-KR" sz="1300" dirty="0"/>
          </a:p>
        </p:txBody>
      </p:sp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E78A59B8-AFDA-3755-C8FB-29153273D0BE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11/31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56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7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GAN</a:t>
            </a:r>
          </a:p>
        </p:txBody>
      </p:sp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59206033-B5C5-66B7-CAE8-4D8B3F54BF6B}"/>
              </a:ext>
            </a:extLst>
          </p:cNvPr>
          <p:cNvSpPr txBox="1"/>
          <p:nvPr/>
        </p:nvSpPr>
        <p:spPr>
          <a:xfrm>
            <a:off x="241072" y="1341430"/>
            <a:ext cx="8504035" cy="104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/>
              <a:t>GAN</a:t>
            </a:r>
            <a:r>
              <a:rPr lang="ko-KR" altLang="en-US" sz="1300" dirty="0"/>
              <a:t>의 산술연산</a:t>
            </a:r>
            <a:r>
              <a:rPr lang="en-US" altLang="ko-KR" sz="1300" dirty="0"/>
              <a:t>!!!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‘</a:t>
            </a:r>
            <a:r>
              <a:rPr lang="ko-KR" altLang="en-US" sz="1300" dirty="0"/>
              <a:t>안경을 쓴 남자</a:t>
            </a:r>
            <a:r>
              <a:rPr lang="en-US" altLang="ko-KR" sz="1300" dirty="0"/>
              <a:t>’</a:t>
            </a:r>
            <a:r>
              <a:rPr lang="ko-KR" altLang="en-US" sz="1300" dirty="0"/>
              <a:t> 이미지를 생성하는 </a:t>
            </a:r>
            <a:r>
              <a:rPr lang="en-US" altLang="ko-KR" sz="1300" dirty="0"/>
              <a:t>z</a:t>
            </a:r>
            <a:r>
              <a:rPr lang="ko-KR" altLang="en-US" sz="1300" dirty="0"/>
              <a:t>벡터에서 </a:t>
            </a:r>
            <a:r>
              <a:rPr lang="en-US" altLang="ko-KR" sz="1300" dirty="0"/>
              <a:t>‘</a:t>
            </a:r>
            <a:r>
              <a:rPr lang="ko-KR" altLang="en-US" sz="1300" dirty="0"/>
              <a:t>안경을 쓰지 않은 남자</a:t>
            </a:r>
            <a:r>
              <a:rPr lang="en-US" altLang="ko-KR" sz="1300" dirty="0"/>
              <a:t>’ </a:t>
            </a:r>
            <a:r>
              <a:rPr lang="ko-KR" altLang="en-US" sz="1300" dirty="0"/>
              <a:t>이미지의 입력인 </a:t>
            </a:r>
            <a:r>
              <a:rPr lang="en-US" altLang="ko-KR" sz="1300" dirty="0"/>
              <a:t>z</a:t>
            </a:r>
            <a:r>
              <a:rPr lang="ko-KR" altLang="en-US" sz="1300" dirty="0"/>
              <a:t>벡터를 빼고 </a:t>
            </a:r>
            <a:br>
              <a:rPr lang="en-US" altLang="ko-KR" sz="1300" dirty="0"/>
            </a:br>
            <a:r>
              <a:rPr lang="en-US" altLang="ko-KR" sz="1300" dirty="0"/>
              <a:t>‘</a:t>
            </a:r>
            <a:r>
              <a:rPr lang="ko-KR" altLang="en-US" sz="1300" dirty="0"/>
              <a:t>안경을 쓰지 않은 여자</a:t>
            </a:r>
            <a:r>
              <a:rPr lang="en-US" altLang="ko-KR" sz="1300" dirty="0"/>
              <a:t>’ </a:t>
            </a:r>
            <a:r>
              <a:rPr lang="ko-KR" altLang="en-US" sz="1300" dirty="0"/>
              <a:t>이미지에 해당하는 </a:t>
            </a:r>
            <a:r>
              <a:rPr lang="en-US" altLang="ko-KR" sz="1300" dirty="0"/>
              <a:t>z</a:t>
            </a:r>
            <a:r>
              <a:rPr lang="ko-KR" altLang="en-US" sz="1300" dirty="0"/>
              <a:t>벡터를 더해 생성자 </a:t>
            </a:r>
            <a:r>
              <a:rPr lang="en-US" altLang="ko-KR" sz="1300" dirty="0"/>
              <a:t>G</a:t>
            </a:r>
            <a:r>
              <a:rPr lang="ko-KR" altLang="en-US" sz="1300" dirty="0"/>
              <a:t>에 넣어주면 </a:t>
            </a:r>
            <a:r>
              <a:rPr lang="en-US" altLang="ko-KR" sz="1300" dirty="0"/>
              <a:t>‘</a:t>
            </a:r>
            <a:r>
              <a:rPr lang="ko-KR" altLang="en-US" sz="1300" dirty="0"/>
              <a:t>안경을 쓴 여자</a:t>
            </a:r>
            <a:r>
              <a:rPr lang="en-US" altLang="ko-KR" sz="1300" dirty="0"/>
              <a:t>’ </a:t>
            </a:r>
            <a:r>
              <a:rPr lang="ko-KR" altLang="en-US" sz="1300" dirty="0"/>
              <a:t>이미지가 나타남 </a:t>
            </a:r>
            <a:endParaRPr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524A31-9090-7ED0-AF83-B0DE25B83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04" b="1709"/>
          <a:stretch/>
        </p:blipFill>
        <p:spPr>
          <a:xfrm>
            <a:off x="1342858" y="2423160"/>
            <a:ext cx="6458282" cy="1326450"/>
          </a:xfrm>
          <a:prstGeom prst="rect">
            <a:avLst/>
          </a:prstGeom>
        </p:spPr>
      </p:pic>
      <p:sp>
        <p:nvSpPr>
          <p:cNvPr id="9" name="Google Shape;86;p16">
            <a:extLst>
              <a:ext uri="{FF2B5EF4-FFF2-40B4-BE49-F238E27FC236}">
                <a16:creationId xmlns:a16="http://schemas.microsoft.com/office/drawing/2014/main" id="{EAA92A4E-4EB2-EDC7-FA11-25424973DF22}"/>
              </a:ext>
            </a:extLst>
          </p:cNvPr>
          <p:cNvSpPr txBox="1"/>
          <p:nvPr/>
        </p:nvSpPr>
        <p:spPr>
          <a:xfrm>
            <a:off x="241071" y="4213551"/>
            <a:ext cx="8504035" cy="56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따라서 </a:t>
            </a:r>
            <a:r>
              <a:rPr lang="en-US" altLang="ko-KR" sz="1300" dirty="0"/>
              <a:t>GAN</a:t>
            </a:r>
            <a:r>
              <a:rPr lang="ko-KR" altLang="en-US" sz="1300" dirty="0"/>
              <a:t>은 생성자의 결과물을 우리가 원하는 데로 마음껏 조작할 수 있음</a:t>
            </a:r>
            <a:r>
              <a:rPr lang="en-US" altLang="ko-KR" sz="1300" dirty="0"/>
              <a:t>!</a:t>
            </a:r>
          </a:p>
        </p:txBody>
      </p:sp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FE4B6ADD-8DAA-30A7-63A7-ED419F1930E9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12/31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5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8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9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DIFFUSION</a:t>
            </a:r>
            <a:br>
              <a:rPr lang="en-US" altLang="ko-KR" sz="1300" dirty="0"/>
            </a:b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FDE700-C67D-D9AB-7EB9-03F5A574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1371630"/>
            <a:ext cx="3331368" cy="2078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B8FFDA-3727-67DF-7DDE-B60FC12A4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631" y="1408620"/>
            <a:ext cx="4520089" cy="1949114"/>
          </a:xfrm>
          <a:prstGeom prst="rect">
            <a:avLst/>
          </a:prstGeom>
        </p:spPr>
      </p:pic>
      <p:sp>
        <p:nvSpPr>
          <p:cNvPr id="10" name="Google Shape;86;p16">
            <a:extLst>
              <a:ext uri="{FF2B5EF4-FFF2-40B4-BE49-F238E27FC236}">
                <a16:creationId xmlns:a16="http://schemas.microsoft.com/office/drawing/2014/main" id="{D8DC5A51-ECAA-969E-679B-09FCE70BCD13}"/>
              </a:ext>
            </a:extLst>
          </p:cNvPr>
          <p:cNvSpPr txBox="1"/>
          <p:nvPr/>
        </p:nvSpPr>
        <p:spPr>
          <a:xfrm>
            <a:off x="64813" y="3449785"/>
            <a:ext cx="8504035" cy="9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확산을 뒤집기 위해 잡음 예측기인 </a:t>
            </a:r>
            <a:r>
              <a:rPr lang="en-US" altLang="ko-KR" sz="1300" dirty="0"/>
              <a:t>U-NET </a:t>
            </a:r>
            <a:r>
              <a:rPr lang="ko-KR" altLang="en-US" sz="1300" dirty="0"/>
              <a:t>모델 활용</a:t>
            </a: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300" dirty="0"/>
              <a:t>학습용 이미지를 선택</a:t>
            </a: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300" dirty="0"/>
              <a:t>무작위 잡음 이미지 생성</a:t>
            </a: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300" dirty="0"/>
              <a:t>학습용 이미지에 정해진 단계만큼 무작위 잡음 이미지를 추가하여 손상</a:t>
            </a: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300" dirty="0"/>
              <a:t>잡음 예측기에게 잡음 </a:t>
            </a:r>
            <a:r>
              <a:rPr lang="ko-KR" altLang="en-US" sz="1300" dirty="0" err="1"/>
              <a:t>추가량을</a:t>
            </a:r>
            <a:r>
              <a:rPr lang="ko-KR" altLang="en-US" sz="1300" dirty="0"/>
              <a:t> 학습</a:t>
            </a:r>
            <a:r>
              <a:rPr lang="en-US" altLang="ko-KR" sz="1300" dirty="0"/>
              <a:t>, </a:t>
            </a:r>
            <a:r>
              <a:rPr lang="ko-KR" altLang="en-US" sz="1300" dirty="0"/>
              <a:t>가중치를 조정하고 정답을 보여주는 방식으로 작업 수행</a:t>
            </a:r>
            <a:endParaRPr lang="en-US" altLang="ko-KR" sz="1300" dirty="0"/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E3473DCD-722E-5B90-387C-366E86221C9D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13/31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7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9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9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DIFFUSION</a:t>
            </a:r>
            <a:br>
              <a:rPr lang="en-US" altLang="ko-KR" sz="1300" dirty="0"/>
            </a:br>
            <a:endParaRPr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08D22B-9631-17A7-8E01-5BF49C6A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855" y="1307643"/>
            <a:ext cx="4286470" cy="762039"/>
          </a:xfrm>
          <a:prstGeom prst="rect">
            <a:avLst/>
          </a:prstGeom>
        </p:spPr>
      </p:pic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A308E100-FC21-1F8B-91A0-DB12B6DBDCA0}"/>
              </a:ext>
            </a:extLst>
          </p:cNvPr>
          <p:cNvSpPr txBox="1"/>
          <p:nvPr/>
        </p:nvSpPr>
        <p:spPr>
          <a:xfrm>
            <a:off x="393472" y="3942463"/>
            <a:ext cx="8504035" cy="120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단순한 </a:t>
            </a:r>
            <a:r>
              <a:rPr lang="ko-KR" altLang="en-US" sz="1300" dirty="0" err="1"/>
              <a:t>불연속적인</a:t>
            </a:r>
            <a:r>
              <a:rPr lang="ko-KR" altLang="en-US" sz="1300" dirty="0"/>
              <a:t> </a:t>
            </a:r>
            <a:r>
              <a:rPr lang="en-US" altLang="ko-KR" sz="1300" dirty="0"/>
              <a:t>1:1</a:t>
            </a:r>
            <a:r>
              <a:rPr lang="ko-KR" altLang="en-US" sz="1300" dirty="0"/>
              <a:t>매칭이 아니라 데이터의 확률분포를 학습하므로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학습한 모델에 무작위 이미지인 </a:t>
            </a:r>
            <a:r>
              <a:rPr lang="en-US" altLang="ko-KR" sz="1300" dirty="0"/>
              <a:t>Z</a:t>
            </a:r>
            <a:r>
              <a:rPr lang="ko-KR" altLang="en-US" sz="1300" dirty="0"/>
              <a:t> 넣으면 잡음을 제거하면서 새로운 이미지를 생성</a:t>
            </a:r>
            <a:r>
              <a:rPr lang="en-US" altLang="ko-KR" sz="1300" dirty="0"/>
              <a:t>!!</a:t>
            </a:r>
            <a:br>
              <a:rPr lang="en-US" altLang="ko-KR" sz="1300" dirty="0"/>
            </a:br>
            <a:endParaRPr lang="en-US" altLang="ko-KR" sz="13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2F5FEA-0132-4CB8-1C9D-84A5C84D5C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011"/>
          <a:stretch/>
        </p:blipFill>
        <p:spPr>
          <a:xfrm>
            <a:off x="569049" y="2542298"/>
            <a:ext cx="4002951" cy="895158"/>
          </a:xfrm>
          <a:prstGeom prst="rect">
            <a:avLst/>
          </a:prstGeom>
        </p:spPr>
      </p:pic>
      <p:pic>
        <p:nvPicPr>
          <p:cNvPr id="8194" name="Picture 2" descr="Stable Diffusion에 대한 기본적인 이론">
            <a:extLst>
              <a:ext uri="{FF2B5EF4-FFF2-40B4-BE49-F238E27FC236}">
                <a16:creationId xmlns:a16="http://schemas.microsoft.com/office/drawing/2014/main" id="{B391F253-1101-DC28-2BE8-EE4AA9DB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85" y="2176588"/>
            <a:ext cx="3799818" cy="165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6;p13">
            <a:extLst>
              <a:ext uri="{FF2B5EF4-FFF2-40B4-BE49-F238E27FC236}">
                <a16:creationId xmlns:a16="http://schemas.microsoft.com/office/drawing/2014/main" id="{A7B21548-C55E-B89E-5799-7CDBC98CFEA8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14/31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09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latent diffusion model 1 </a:t>
            </a:r>
            <a:endParaRPr sz="1700" b="1" u="sng" dirty="0">
              <a:solidFill>
                <a:srgbClr val="41485A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613E77-9E6A-B393-0FA0-27DCB529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1655131"/>
            <a:ext cx="2891715" cy="1833238"/>
          </a:xfrm>
          <a:prstGeom prst="rect">
            <a:avLst/>
          </a:prstGeom>
        </p:spPr>
      </p:pic>
      <p:sp>
        <p:nvSpPr>
          <p:cNvPr id="10" name="별: 꼭짓점 6개 9">
            <a:extLst>
              <a:ext uri="{FF2B5EF4-FFF2-40B4-BE49-F238E27FC236}">
                <a16:creationId xmlns:a16="http://schemas.microsoft.com/office/drawing/2014/main" id="{E587C365-55FA-F956-0A84-F9A14BD7DE65}"/>
              </a:ext>
            </a:extLst>
          </p:cNvPr>
          <p:cNvSpPr/>
          <p:nvPr/>
        </p:nvSpPr>
        <p:spPr>
          <a:xfrm>
            <a:off x="102116" y="3121081"/>
            <a:ext cx="1285729" cy="1181705"/>
          </a:xfrm>
          <a:prstGeom prst="star6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old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F9671A-DD73-5F55-7071-366CB38E3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53" y="1402988"/>
            <a:ext cx="4222358" cy="2328713"/>
          </a:xfrm>
          <a:prstGeom prst="rect">
            <a:avLst/>
          </a:prstGeom>
        </p:spPr>
      </p:pic>
      <p:sp>
        <p:nvSpPr>
          <p:cNvPr id="12" name="별: 꼭짓점 7개 11">
            <a:extLst>
              <a:ext uri="{FF2B5EF4-FFF2-40B4-BE49-F238E27FC236}">
                <a16:creationId xmlns:a16="http://schemas.microsoft.com/office/drawing/2014/main" id="{8348791C-AB6E-D02D-57D9-4B91B659BFD4}"/>
              </a:ext>
            </a:extLst>
          </p:cNvPr>
          <p:cNvSpPr/>
          <p:nvPr/>
        </p:nvSpPr>
        <p:spPr>
          <a:xfrm>
            <a:off x="7862912" y="3258684"/>
            <a:ext cx="1336787" cy="1205366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새롭다</a:t>
            </a:r>
          </a:p>
        </p:txBody>
      </p:sp>
      <p:sp>
        <p:nvSpPr>
          <p:cNvPr id="13" name="화살표: 톱니 모양의 오른쪽 12">
            <a:extLst>
              <a:ext uri="{FF2B5EF4-FFF2-40B4-BE49-F238E27FC236}">
                <a16:creationId xmlns:a16="http://schemas.microsoft.com/office/drawing/2014/main" id="{AF044276-EEB8-D0DF-1A8D-E14050C6B823}"/>
              </a:ext>
            </a:extLst>
          </p:cNvPr>
          <p:cNvSpPr/>
          <p:nvPr/>
        </p:nvSpPr>
        <p:spPr>
          <a:xfrm>
            <a:off x="3767913" y="2571750"/>
            <a:ext cx="719452" cy="2085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B2A0F33-2539-3AC6-FF25-64B7ED80C2B6}"/>
                  </a:ext>
                </a:extLst>
              </p14:cNvPr>
              <p14:cNvContentPartPr/>
              <p14:nvPr/>
            </p14:nvContentPartPr>
            <p14:xfrm>
              <a:off x="4206338" y="3992011"/>
              <a:ext cx="279360" cy="4579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B2A0F33-2539-3AC6-FF25-64B7ED80C2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7338" y="3983371"/>
                <a:ext cx="2970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D1E7BC4-2407-CCDD-F58F-AA79E5E79E12}"/>
                  </a:ext>
                </a:extLst>
              </p14:cNvPr>
              <p14:cNvContentPartPr/>
              <p14:nvPr/>
            </p14:nvContentPartPr>
            <p14:xfrm>
              <a:off x="4317938" y="4620571"/>
              <a:ext cx="127080" cy="925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D1E7BC4-2407-CCDD-F58F-AA79E5E79E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08938" y="4611571"/>
                <a:ext cx="144720" cy="110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86;p16">
            <a:extLst>
              <a:ext uri="{FF2B5EF4-FFF2-40B4-BE49-F238E27FC236}">
                <a16:creationId xmlns:a16="http://schemas.microsoft.com/office/drawing/2014/main" id="{CB5F64E1-641D-4266-4D61-71BB4B0927FF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왜 갑자기 이미지 생성 </a:t>
            </a:r>
            <a:r>
              <a:rPr lang="en-US" altLang="ko-KR" sz="1300" dirty="0"/>
              <a:t>ai</a:t>
            </a:r>
            <a:r>
              <a:rPr lang="ko-KR" altLang="en-US" sz="1300" dirty="0"/>
              <a:t>가 부상했나</a:t>
            </a:r>
            <a:r>
              <a:rPr lang="en-US" altLang="ko-KR" sz="1300" dirty="0"/>
              <a:t>?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87ED21F-163D-32D8-DA3A-56F1A8E51858}"/>
              </a:ext>
            </a:extLst>
          </p:cNvPr>
          <p:cNvGrpSpPr/>
          <p:nvPr/>
        </p:nvGrpSpPr>
        <p:grpSpPr>
          <a:xfrm>
            <a:off x="3324070" y="4028011"/>
            <a:ext cx="472680" cy="246960"/>
            <a:chOff x="3139440" y="3901120"/>
            <a:chExt cx="47268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1503C98-D990-948C-7527-EBA667296338}"/>
                    </a:ext>
                  </a:extLst>
                </p14:cNvPr>
                <p14:cNvContentPartPr/>
                <p14:nvPr/>
              </p14:nvContentPartPr>
              <p14:xfrm>
                <a:off x="3159960" y="4003000"/>
                <a:ext cx="5040" cy="45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1503C98-D990-948C-7527-EBA6672963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51320" y="3994000"/>
                  <a:ext cx="22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D72C599-7461-39E1-03B2-202DA925C7BF}"/>
                    </a:ext>
                  </a:extLst>
                </p14:cNvPr>
                <p14:cNvContentPartPr/>
                <p14:nvPr/>
              </p14:nvContentPartPr>
              <p14:xfrm>
                <a:off x="3169680" y="3946840"/>
                <a:ext cx="84240" cy="71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D72C599-7461-39E1-03B2-202DA925C7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0680" y="3938200"/>
                  <a:ext cx="101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BBA23F0-81C9-D17F-B4A0-1A677DBD2BB8}"/>
                    </a:ext>
                  </a:extLst>
                </p14:cNvPr>
                <p14:cNvContentPartPr/>
                <p14:nvPr/>
              </p14:nvContentPartPr>
              <p14:xfrm>
                <a:off x="3139440" y="4058800"/>
                <a:ext cx="16956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BBA23F0-81C9-D17F-B4A0-1A677DBD2B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30440" y="4050160"/>
                  <a:ext cx="187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B00BDDB-4DA9-94F3-8794-14FF3E8AB411}"/>
                    </a:ext>
                  </a:extLst>
                </p14:cNvPr>
                <p14:cNvContentPartPr/>
                <p14:nvPr/>
              </p14:nvContentPartPr>
              <p14:xfrm>
                <a:off x="3202800" y="4053760"/>
                <a:ext cx="58680" cy="60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B00BDDB-4DA9-94F3-8794-14FF3E8AB4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94160" y="4044760"/>
                  <a:ext cx="76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23B4D97-4AF2-1CE1-EDE2-465C8CF75109}"/>
                    </a:ext>
                  </a:extLst>
                </p14:cNvPr>
                <p14:cNvContentPartPr/>
                <p14:nvPr/>
              </p14:nvContentPartPr>
              <p14:xfrm>
                <a:off x="3281280" y="4095160"/>
                <a:ext cx="70560" cy="14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23B4D97-4AF2-1CE1-EDE2-465C8CF751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2640" y="4086520"/>
                  <a:ext cx="88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9FEAD39-56BD-9869-8B68-9E4432E45CAA}"/>
                    </a:ext>
                  </a:extLst>
                </p14:cNvPr>
                <p14:cNvContentPartPr/>
                <p14:nvPr/>
              </p14:nvContentPartPr>
              <p14:xfrm>
                <a:off x="3367680" y="3967360"/>
                <a:ext cx="360" cy="180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9FEAD39-56BD-9869-8B68-9E4432E45C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59040" y="3958360"/>
                  <a:ext cx="18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88F32F9-3570-0BA3-EC77-AD8BFBEF2CDD}"/>
                    </a:ext>
                  </a:extLst>
                </p14:cNvPr>
                <p14:cNvContentPartPr/>
                <p14:nvPr/>
              </p14:nvContentPartPr>
              <p14:xfrm>
                <a:off x="3433920" y="3984640"/>
                <a:ext cx="41760" cy="124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88F32F9-3570-0BA3-EC77-AD8BFBEF2C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5280" y="3975640"/>
                  <a:ext cx="59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7408399-3231-86F0-1A37-D2C7D5076A80}"/>
                    </a:ext>
                  </a:extLst>
                </p14:cNvPr>
                <p14:cNvContentPartPr/>
                <p14:nvPr/>
              </p14:nvContentPartPr>
              <p14:xfrm>
                <a:off x="3540480" y="3901120"/>
                <a:ext cx="4320" cy="223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7408399-3231-86F0-1A37-D2C7D5076A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1840" y="3892480"/>
                  <a:ext cx="21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A63D2C4-4492-8B92-452C-0280F15A8205}"/>
                    </a:ext>
                  </a:extLst>
                </p14:cNvPr>
                <p14:cNvContentPartPr/>
                <p14:nvPr/>
              </p14:nvContentPartPr>
              <p14:xfrm>
                <a:off x="3545880" y="4028560"/>
                <a:ext cx="66240" cy="10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A63D2C4-4492-8B92-452C-0280F15A82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6880" y="4019920"/>
                  <a:ext cx="83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98D44F6-F98B-C40A-3E17-A81784C872DA}"/>
              </a:ext>
            </a:extLst>
          </p:cNvPr>
          <p:cNvGrpSpPr/>
          <p:nvPr/>
        </p:nvGrpSpPr>
        <p:grpSpPr>
          <a:xfrm>
            <a:off x="3402550" y="4383691"/>
            <a:ext cx="709920" cy="337320"/>
            <a:chOff x="3217920" y="4256800"/>
            <a:chExt cx="70992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54ECF7C-DDEC-B52E-3ADA-98D149AE1A24}"/>
                    </a:ext>
                  </a:extLst>
                </p14:cNvPr>
                <p14:cNvContentPartPr/>
                <p14:nvPr/>
              </p14:nvContentPartPr>
              <p14:xfrm>
                <a:off x="3217920" y="4323040"/>
                <a:ext cx="28440" cy="759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54ECF7C-DDEC-B52E-3ADA-98D149AE1A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09280" y="4314040"/>
                  <a:ext cx="46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2D16F00-8ABE-CC43-7A30-68B7EFC7C535}"/>
                    </a:ext>
                  </a:extLst>
                </p14:cNvPr>
                <p14:cNvContentPartPr/>
                <p14:nvPr/>
              </p14:nvContentPartPr>
              <p14:xfrm>
                <a:off x="3230520" y="4350400"/>
                <a:ext cx="73080" cy="28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2D16F00-8ABE-CC43-7A30-68B7EFC7C5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21880" y="4341400"/>
                  <a:ext cx="9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77476A2-915F-2605-AD7A-1A5A1C0668B5}"/>
                    </a:ext>
                  </a:extLst>
                </p14:cNvPr>
                <p14:cNvContentPartPr/>
                <p14:nvPr/>
              </p14:nvContentPartPr>
              <p14:xfrm>
                <a:off x="3342480" y="4292440"/>
                <a:ext cx="15840" cy="1263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77476A2-915F-2605-AD7A-1A5A1C0668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3480" y="4283440"/>
                  <a:ext cx="33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73516C3-6B2E-8822-AFE1-61D59638C996}"/>
                    </a:ext>
                  </a:extLst>
                </p14:cNvPr>
                <p14:cNvContentPartPr/>
                <p14:nvPr/>
              </p14:nvContentPartPr>
              <p14:xfrm>
                <a:off x="3363000" y="4349320"/>
                <a:ext cx="30600" cy="9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73516C3-6B2E-8822-AFE1-61D59638C9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54000" y="4340680"/>
                  <a:ext cx="48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015E604-F22F-07FA-EEFA-76AC2F08AAA3}"/>
                    </a:ext>
                  </a:extLst>
                </p14:cNvPr>
                <p14:cNvContentPartPr/>
                <p14:nvPr/>
              </p14:nvContentPartPr>
              <p14:xfrm>
                <a:off x="3418800" y="4282360"/>
                <a:ext cx="10800" cy="186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015E604-F22F-07FA-EEFA-76AC2F08AA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09800" y="4273360"/>
                  <a:ext cx="28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EC85531-1C99-4481-63C6-C9242345E936}"/>
                    </a:ext>
                  </a:extLst>
                </p14:cNvPr>
                <p14:cNvContentPartPr/>
                <p14:nvPr/>
              </p14:nvContentPartPr>
              <p14:xfrm>
                <a:off x="3493680" y="4256800"/>
                <a:ext cx="109080" cy="1177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EC85531-1C99-4481-63C6-C9242345E9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5040" y="4248160"/>
                  <a:ext cx="126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AA5C328-E74B-FFB4-9D2D-E7C714A2AEE1}"/>
                    </a:ext>
                  </a:extLst>
                </p14:cNvPr>
                <p14:cNvContentPartPr/>
                <p14:nvPr/>
              </p14:nvContentPartPr>
              <p14:xfrm>
                <a:off x="3540480" y="4383880"/>
                <a:ext cx="360" cy="34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AA5C328-E74B-FFB4-9D2D-E7C714A2AE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31840" y="4375240"/>
                  <a:ext cx="18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6ECC9A7-EF83-5C34-FD60-7F40295E99D4}"/>
                    </a:ext>
                  </a:extLst>
                </p14:cNvPr>
                <p14:cNvContentPartPr/>
                <p14:nvPr/>
              </p14:nvContentPartPr>
              <p14:xfrm>
                <a:off x="3413400" y="4424920"/>
                <a:ext cx="223200" cy="100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6ECC9A7-EF83-5C34-FD60-7F40295E99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04760" y="4415920"/>
                  <a:ext cx="24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7BABA1E-CBF1-9962-1362-203CB9529E28}"/>
                    </a:ext>
                  </a:extLst>
                </p14:cNvPr>
                <p14:cNvContentPartPr/>
                <p14:nvPr/>
              </p14:nvContentPartPr>
              <p14:xfrm>
                <a:off x="3499800" y="4434280"/>
                <a:ext cx="103320" cy="159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7BABA1E-CBF1-9962-1362-203CB9529E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91160" y="4425640"/>
                  <a:ext cx="120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F2D6C4A-DFB4-47EB-0A42-5254A5EFAB44}"/>
                    </a:ext>
                  </a:extLst>
                </p14:cNvPr>
                <p14:cNvContentPartPr/>
                <p14:nvPr/>
              </p14:nvContentPartPr>
              <p14:xfrm>
                <a:off x="3484680" y="4508800"/>
                <a:ext cx="91440" cy="25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F2D6C4A-DFB4-47EB-0A42-5254A5EFAB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76040" y="4500160"/>
                  <a:ext cx="10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3139495-D84E-477D-C07B-480BACC0E3C2}"/>
                    </a:ext>
                  </a:extLst>
                </p14:cNvPr>
                <p14:cNvContentPartPr/>
                <p14:nvPr/>
              </p14:nvContentPartPr>
              <p14:xfrm>
                <a:off x="3698160" y="4302520"/>
                <a:ext cx="106200" cy="138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3139495-D84E-477D-C07B-480BACC0E3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89160" y="4293520"/>
                  <a:ext cx="123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77EAE56-4EDF-011C-48B6-5F8A338D27F3}"/>
                    </a:ext>
                  </a:extLst>
                </p14:cNvPr>
                <p14:cNvContentPartPr/>
                <p14:nvPr/>
              </p14:nvContentPartPr>
              <p14:xfrm>
                <a:off x="3738840" y="4399000"/>
                <a:ext cx="86040" cy="424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77EAE56-4EDF-011C-48B6-5F8A338D27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29840" y="4390000"/>
                  <a:ext cx="103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6EF0677-1B79-CA4B-D3C2-1052C8FB8097}"/>
                    </a:ext>
                  </a:extLst>
                </p14:cNvPr>
                <p14:cNvContentPartPr/>
                <p14:nvPr/>
              </p14:nvContentPartPr>
              <p14:xfrm>
                <a:off x="3881040" y="4297480"/>
                <a:ext cx="46800" cy="194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6EF0677-1B79-CA4B-D3C2-1052C8FB80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72040" y="4288840"/>
                  <a:ext cx="64440" cy="21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" name="Google Shape;56;p13">
            <a:extLst>
              <a:ext uri="{FF2B5EF4-FFF2-40B4-BE49-F238E27FC236}">
                <a16:creationId xmlns:a16="http://schemas.microsoft.com/office/drawing/2014/main" id="{50B0C72C-39A5-B3D3-17D7-1512E1BAF276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15/31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2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latent diffusion model 2 </a:t>
            </a:r>
            <a:r>
              <a:rPr lang="ko-KR" altLang="en-US" sz="1700" b="1" u="sng" dirty="0">
                <a:solidFill>
                  <a:srgbClr val="41485A"/>
                </a:solidFill>
              </a:rPr>
              <a:t> </a:t>
            </a:r>
            <a:r>
              <a:rPr lang="en-US" altLang="ko-KR" sz="1700" b="1" u="sng" dirty="0">
                <a:solidFill>
                  <a:srgbClr val="41485A"/>
                </a:solidFill>
              </a:rPr>
              <a:t> </a:t>
            </a:r>
            <a:endParaRPr sz="1700" b="1" u="sng" dirty="0">
              <a:solidFill>
                <a:srgbClr val="41485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287980-A0FD-1472-B208-5704657F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57" y="1273128"/>
            <a:ext cx="3682407" cy="2167416"/>
          </a:xfrm>
          <a:prstGeom prst="rect">
            <a:avLst/>
          </a:prstGeom>
        </p:spPr>
      </p:pic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7AB14922-D83D-2A03-3172-D13AED88D258}"/>
              </a:ext>
            </a:extLst>
          </p:cNvPr>
          <p:cNvSpPr txBox="1"/>
          <p:nvPr/>
        </p:nvSpPr>
        <p:spPr>
          <a:xfrm>
            <a:off x="1151844" y="3215903"/>
            <a:ext cx="2715216" cy="130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</a:t>
            </a:r>
            <a:r>
              <a:rPr lang="ko-KR" altLang="en-US" sz="1300" dirty="0"/>
              <a:t>느림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18AACC-CC83-4D14-7DC3-F3124C49F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313" y="1273129"/>
            <a:ext cx="4046858" cy="2167415"/>
          </a:xfrm>
          <a:prstGeom prst="rect">
            <a:avLst/>
          </a:prstGeom>
        </p:spPr>
      </p:pic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4346D129-95BF-BD07-0DA2-0774A6A23291}"/>
              </a:ext>
            </a:extLst>
          </p:cNvPr>
          <p:cNvSpPr txBox="1"/>
          <p:nvPr/>
        </p:nvSpPr>
        <p:spPr>
          <a:xfrm>
            <a:off x="5607029" y="3294037"/>
            <a:ext cx="2715216" cy="130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</a:t>
            </a:r>
            <a:r>
              <a:rPr lang="ko-KR" altLang="en-US" sz="1300" dirty="0"/>
              <a:t>빠름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sz="1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E821BAF-7F93-F209-F827-7F6F610505FE}"/>
                  </a:ext>
                </a:extLst>
              </p14:cNvPr>
              <p14:cNvContentPartPr/>
              <p14:nvPr/>
            </p14:nvContentPartPr>
            <p14:xfrm>
              <a:off x="7578001" y="3813484"/>
              <a:ext cx="8820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E821BAF-7F93-F209-F827-7F6F610505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9001" y="3804484"/>
                <a:ext cx="105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2035501-F284-97AF-43EB-EC51592DA08D}"/>
                  </a:ext>
                </a:extLst>
              </p14:cNvPr>
              <p14:cNvContentPartPr/>
              <p14:nvPr/>
            </p14:nvContentPartPr>
            <p14:xfrm>
              <a:off x="7573321" y="3883324"/>
              <a:ext cx="122040" cy="57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2035501-F284-97AF-43EB-EC51592DA0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4681" y="3874324"/>
                <a:ext cx="13968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A03B1EA2-6B70-A5E8-02A1-9704CD9DB42F}"/>
              </a:ext>
            </a:extLst>
          </p:cNvPr>
          <p:cNvGrpSpPr/>
          <p:nvPr/>
        </p:nvGrpSpPr>
        <p:grpSpPr>
          <a:xfrm>
            <a:off x="7856405" y="3647320"/>
            <a:ext cx="1155715" cy="399600"/>
            <a:chOff x="7856405" y="3647320"/>
            <a:chExt cx="1155715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8B606E9-6604-81BF-EA59-A1EF8F2AD337}"/>
                    </a:ext>
                  </a:extLst>
                </p14:cNvPr>
                <p14:cNvContentPartPr/>
                <p14:nvPr/>
              </p14:nvContentPartPr>
              <p14:xfrm>
                <a:off x="7856405" y="3756071"/>
                <a:ext cx="111960" cy="1494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8B606E9-6604-81BF-EA59-A1EF8F2AD3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47765" y="3747071"/>
                  <a:ext cx="129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D221BC8-BD83-D0EE-472D-2112FA3CA803}"/>
                    </a:ext>
                  </a:extLst>
                </p14:cNvPr>
                <p14:cNvContentPartPr/>
                <p14:nvPr/>
              </p14:nvContentPartPr>
              <p14:xfrm>
                <a:off x="7861085" y="3843191"/>
                <a:ext cx="114480" cy="61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D221BC8-BD83-D0EE-472D-2112FA3CA8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2085" y="3834551"/>
                  <a:ext cx="132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BFA4E38-824D-FE14-BBEA-618DA4DCA06B}"/>
                    </a:ext>
                  </a:extLst>
                </p14:cNvPr>
                <p14:cNvContentPartPr/>
                <p14:nvPr/>
              </p14:nvContentPartPr>
              <p14:xfrm>
                <a:off x="8032805" y="3695591"/>
                <a:ext cx="18720" cy="326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BFA4E38-824D-FE14-BBEA-618DA4DCA0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23805" y="3686591"/>
                  <a:ext cx="36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55212B1-52E1-B26A-7937-7387F3450E5E}"/>
                    </a:ext>
                  </a:extLst>
                </p14:cNvPr>
                <p14:cNvContentPartPr/>
                <p14:nvPr/>
              </p14:nvContentPartPr>
              <p14:xfrm>
                <a:off x="8158085" y="3713951"/>
                <a:ext cx="80640" cy="113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55212B1-52E1-B26A-7937-7387F3450E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49445" y="3705311"/>
                  <a:ext cx="98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A5B0A04-D2C6-BFD2-4682-78E74BD1DE72}"/>
                    </a:ext>
                  </a:extLst>
                </p14:cNvPr>
                <p14:cNvContentPartPr/>
                <p14:nvPr/>
              </p14:nvContentPartPr>
              <p14:xfrm>
                <a:off x="8181125" y="3797831"/>
                <a:ext cx="7920" cy="86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A5B0A04-D2C6-BFD2-4682-78E74BD1DE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2485" y="3789191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8BD02AB-5063-9BE5-A999-AF81F3A09B7A}"/>
                    </a:ext>
                  </a:extLst>
                </p14:cNvPr>
                <p14:cNvContentPartPr/>
                <p14:nvPr/>
              </p14:nvContentPartPr>
              <p14:xfrm>
                <a:off x="8236925" y="3807191"/>
                <a:ext cx="360" cy="60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8BD02AB-5063-9BE5-A999-AF81F3A09B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28285" y="3798191"/>
                  <a:ext cx="18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81C3664-9F3E-C567-B948-1919F7966698}"/>
                    </a:ext>
                  </a:extLst>
                </p14:cNvPr>
                <p14:cNvContentPartPr/>
                <p14:nvPr/>
              </p14:nvContentPartPr>
              <p14:xfrm>
                <a:off x="8136845" y="3886031"/>
                <a:ext cx="185400" cy="284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81C3664-9F3E-C567-B948-1919F79666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7845" y="3877031"/>
                  <a:ext cx="203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D94C03D-D45A-CBE9-3254-890794DDC895}"/>
                    </a:ext>
                  </a:extLst>
                </p14:cNvPr>
                <p14:cNvContentPartPr/>
                <p14:nvPr/>
              </p14:nvContentPartPr>
              <p14:xfrm>
                <a:off x="8181485" y="3945791"/>
                <a:ext cx="113400" cy="99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D94C03D-D45A-CBE9-3254-890794DDC8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72485" y="3936791"/>
                  <a:ext cx="131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74D04E1-FBA2-FE55-DD71-9458860AC0E9}"/>
                    </a:ext>
                  </a:extLst>
                </p14:cNvPr>
                <p14:cNvContentPartPr/>
                <p14:nvPr/>
              </p14:nvContentPartPr>
              <p14:xfrm>
                <a:off x="8422440" y="3708160"/>
                <a:ext cx="128880" cy="154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74D04E1-FBA2-FE55-DD71-9458860AC0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13800" y="3699520"/>
                  <a:ext cx="146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BA733A2-869E-72F7-54BF-18B45FECAC36}"/>
                    </a:ext>
                  </a:extLst>
                </p14:cNvPr>
                <p14:cNvContentPartPr/>
                <p14:nvPr/>
              </p14:nvContentPartPr>
              <p14:xfrm>
                <a:off x="8630520" y="3647320"/>
                <a:ext cx="360" cy="1688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BA733A2-869E-72F7-54BF-18B45FECAC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21880" y="3638320"/>
                  <a:ext cx="18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75F4795-EAC5-0AEB-B388-613D5677E87E}"/>
                    </a:ext>
                  </a:extLst>
                </p14:cNvPr>
                <p14:cNvContentPartPr/>
                <p14:nvPr/>
              </p14:nvContentPartPr>
              <p14:xfrm>
                <a:off x="8630520" y="3780880"/>
                <a:ext cx="13680" cy="19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75F4795-EAC5-0AEB-B388-613D5677E8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21880" y="3772240"/>
                  <a:ext cx="31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08B8B0F-430A-27A3-8437-D50024913E81}"/>
                    </a:ext>
                  </a:extLst>
                </p14:cNvPr>
                <p14:cNvContentPartPr/>
                <p14:nvPr/>
              </p14:nvContentPartPr>
              <p14:xfrm>
                <a:off x="8635920" y="3754600"/>
                <a:ext cx="81360" cy="14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08B8B0F-430A-27A3-8437-D50024913E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6920" y="3745600"/>
                  <a:ext cx="99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760384C-F49F-435D-CD18-B3CBC8BFBE05}"/>
                    </a:ext>
                  </a:extLst>
                </p14:cNvPr>
                <p14:cNvContentPartPr/>
                <p14:nvPr/>
              </p14:nvContentPartPr>
              <p14:xfrm>
                <a:off x="8559600" y="3947200"/>
                <a:ext cx="3600" cy="63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760384C-F49F-435D-CD18-B3CBC8BFBE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50600" y="3938200"/>
                  <a:ext cx="21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37135AF-29AB-50D8-B51F-E003E40DECD4}"/>
                    </a:ext>
                  </a:extLst>
                </p14:cNvPr>
                <p14:cNvContentPartPr/>
                <p14:nvPr/>
              </p14:nvContentPartPr>
              <p14:xfrm>
                <a:off x="8564640" y="3901840"/>
                <a:ext cx="123840" cy="1450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37135AF-29AB-50D8-B51F-E003E40DEC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56000" y="3893200"/>
                  <a:ext cx="141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BDA00FB-40D4-0115-EEF4-F360AEBD3BBD}"/>
                    </a:ext>
                  </a:extLst>
                </p14:cNvPr>
                <p14:cNvContentPartPr/>
                <p14:nvPr/>
              </p14:nvContentPartPr>
              <p14:xfrm>
                <a:off x="8821320" y="3682600"/>
                <a:ext cx="48600" cy="910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BDA00FB-40D4-0115-EEF4-F360AEBD3B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12320" y="3673960"/>
                  <a:ext cx="66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5BE3BE3-6798-FC0E-6650-B76DB0158C50}"/>
                    </a:ext>
                  </a:extLst>
                </p14:cNvPr>
                <p14:cNvContentPartPr/>
                <p14:nvPr/>
              </p14:nvContentPartPr>
              <p14:xfrm>
                <a:off x="8844000" y="3738400"/>
                <a:ext cx="96840" cy="53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5BE3BE3-6798-FC0E-6650-B76DB0158C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35360" y="3729760"/>
                  <a:ext cx="114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4DE8829-3BD5-84AD-C70E-045EB81F9178}"/>
                    </a:ext>
                  </a:extLst>
                </p14:cNvPr>
                <p14:cNvContentPartPr/>
                <p14:nvPr/>
              </p14:nvContentPartPr>
              <p14:xfrm>
                <a:off x="8894760" y="3855400"/>
                <a:ext cx="360" cy="66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4DE8829-3BD5-84AD-C70E-045EB81F91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86120" y="3846760"/>
                  <a:ext cx="18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4D821D8-5B4B-5BC2-A77B-8F50895E50C5}"/>
                    </a:ext>
                  </a:extLst>
                </p14:cNvPr>
                <p14:cNvContentPartPr/>
                <p14:nvPr/>
              </p14:nvContentPartPr>
              <p14:xfrm>
                <a:off x="8803680" y="3908680"/>
                <a:ext cx="208440" cy="48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4D821D8-5B4B-5BC2-A77B-8F50895E50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94680" y="3899680"/>
                  <a:ext cx="226080" cy="66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B098E136-A213-4DED-0B9A-FB40656FB337}"/>
              </a:ext>
            </a:extLst>
          </p:cNvPr>
          <p:cNvSpPr/>
          <p:nvPr/>
        </p:nvSpPr>
        <p:spPr>
          <a:xfrm>
            <a:off x="4571999" y="459023"/>
            <a:ext cx="1589980" cy="1272478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단점이 없다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34" name="Google Shape;56;p13">
            <a:extLst>
              <a:ext uri="{FF2B5EF4-FFF2-40B4-BE49-F238E27FC236}">
                <a16:creationId xmlns:a16="http://schemas.microsoft.com/office/drawing/2014/main" id="{06C64426-145C-5BF5-0074-DE03A81487D4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16/31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89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 err="1">
                <a:solidFill>
                  <a:srgbClr val="41485A"/>
                </a:solidFill>
              </a:rPr>
              <a:t>스테이블</a:t>
            </a:r>
            <a:r>
              <a:rPr lang="ko-KR" altLang="en-US" sz="1700" b="1" u="sng" dirty="0">
                <a:solidFill>
                  <a:srgbClr val="41485A"/>
                </a:solidFill>
              </a:rPr>
              <a:t> </a:t>
            </a:r>
            <a:r>
              <a:rPr lang="ko-KR" altLang="en-US" sz="1700" b="1" u="sng" dirty="0" err="1">
                <a:solidFill>
                  <a:srgbClr val="41485A"/>
                </a:solidFill>
              </a:rPr>
              <a:t>디퓨전</a:t>
            </a:r>
            <a:endParaRPr sz="1700" b="1" u="sng" dirty="0">
              <a:solidFill>
                <a:srgbClr val="41485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EC58E9-8E30-0B4A-A1E4-79916C6B2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567"/>
          <a:stretch/>
        </p:blipFill>
        <p:spPr>
          <a:xfrm>
            <a:off x="3035331" y="615082"/>
            <a:ext cx="2840965" cy="13065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940193-16D2-319E-1D8A-1A52D16F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" y="2176158"/>
            <a:ext cx="2464602" cy="1747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1D57E3-9063-7943-A4C2-FD8032866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25" y="2246074"/>
            <a:ext cx="1488373" cy="1677196"/>
          </a:xfrm>
          <a:prstGeom prst="rect">
            <a:avLst/>
          </a:prstGeom>
        </p:spPr>
      </p:pic>
      <p:sp>
        <p:nvSpPr>
          <p:cNvPr id="12" name="십자형 11">
            <a:extLst>
              <a:ext uri="{FF2B5EF4-FFF2-40B4-BE49-F238E27FC236}">
                <a16:creationId xmlns:a16="http://schemas.microsoft.com/office/drawing/2014/main" id="{51863F9C-154B-9802-1168-6942A3C8554A}"/>
              </a:ext>
            </a:extLst>
          </p:cNvPr>
          <p:cNvSpPr/>
          <p:nvPr/>
        </p:nvSpPr>
        <p:spPr>
          <a:xfrm>
            <a:off x="2698009" y="2915519"/>
            <a:ext cx="348121" cy="34812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E5E9FD-9CED-30E5-3DFE-FD8FBF5E1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48" y="2147789"/>
            <a:ext cx="2091667" cy="1863862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C04D91B-A12B-EF44-1809-41800FA026F9}"/>
              </a:ext>
            </a:extLst>
          </p:cNvPr>
          <p:cNvSpPr/>
          <p:nvPr/>
        </p:nvSpPr>
        <p:spPr>
          <a:xfrm>
            <a:off x="5115070" y="2957293"/>
            <a:ext cx="761226" cy="264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F407F9C1-FB31-7145-6009-0ADDCE89BD8F}"/>
              </a:ext>
            </a:extLst>
          </p:cNvPr>
          <p:cNvSpPr txBox="1"/>
          <p:nvPr/>
        </p:nvSpPr>
        <p:spPr>
          <a:xfrm>
            <a:off x="373614" y="4084330"/>
            <a:ext cx="8700762" cy="80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Stability.ai </a:t>
            </a:r>
            <a:r>
              <a:rPr lang="ko-KR" altLang="en-US" sz="1300" dirty="0"/>
              <a:t>에서 </a:t>
            </a:r>
            <a:r>
              <a:rPr lang="en-US" altLang="ko-KR" sz="1300" dirty="0"/>
              <a:t>LDM</a:t>
            </a:r>
            <a:r>
              <a:rPr lang="ko-KR" altLang="en-US" sz="1300" dirty="0"/>
              <a:t>모델과 엄청난 수의 </a:t>
            </a:r>
            <a:r>
              <a:rPr lang="ko-KR" altLang="en-US" sz="1300" dirty="0" err="1"/>
              <a:t>고퀄리티</a:t>
            </a:r>
            <a:r>
              <a:rPr lang="ko-KR" altLang="en-US" sz="1300" dirty="0"/>
              <a:t> 이미지 데이터 셋으로 </a:t>
            </a:r>
            <a:r>
              <a:rPr lang="en-US" altLang="ko-KR" sz="1300" dirty="0"/>
              <a:t>stable diffusion </a:t>
            </a:r>
            <a:r>
              <a:rPr lang="ko-KR" altLang="en-US" sz="1300" dirty="0"/>
              <a:t>모델 구현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-&gt; </a:t>
            </a:r>
            <a:r>
              <a:rPr lang="ko-KR" altLang="en-US" sz="1300" dirty="0">
                <a:solidFill>
                  <a:srgbClr val="C00000"/>
                </a:solidFill>
              </a:rPr>
              <a:t>오픈 소스로 제공</a:t>
            </a:r>
            <a:r>
              <a:rPr lang="en-US" altLang="ko-KR" sz="1300" dirty="0">
                <a:solidFill>
                  <a:srgbClr val="C00000"/>
                </a:solidFill>
              </a:rPr>
              <a:t>, </a:t>
            </a:r>
            <a:r>
              <a:rPr lang="ko-KR" altLang="en-US" sz="1300" dirty="0">
                <a:solidFill>
                  <a:srgbClr val="C00000"/>
                </a:solidFill>
              </a:rPr>
              <a:t>상업적 이용 가능 </a:t>
            </a:r>
            <a:endParaRPr lang="en-US" altLang="ko-KR" sz="1300" dirty="0">
              <a:solidFill>
                <a:srgbClr val="C00000"/>
              </a:solidFill>
            </a:endParaRPr>
          </a:p>
        </p:txBody>
      </p:sp>
      <p:sp>
        <p:nvSpPr>
          <p:cNvPr id="17" name="Google Shape;56;p13">
            <a:extLst>
              <a:ext uri="{FF2B5EF4-FFF2-40B4-BE49-F238E27FC236}">
                <a16:creationId xmlns:a16="http://schemas.microsoft.com/office/drawing/2014/main" id="{295EC1EB-9F20-F14A-B1C7-1B35DD21702B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17/31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70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이미지 </a:t>
            </a:r>
            <a:r>
              <a:rPr lang="en-US" altLang="ko-KR" sz="1700" b="1" u="sng" dirty="0">
                <a:solidFill>
                  <a:srgbClr val="41485A"/>
                </a:solidFill>
              </a:rPr>
              <a:t>ai</a:t>
            </a:r>
            <a:r>
              <a:rPr lang="ko-KR" altLang="en-US" sz="1700" b="1" u="sng" dirty="0">
                <a:solidFill>
                  <a:srgbClr val="41485A"/>
                </a:solidFill>
              </a:rPr>
              <a:t>가 부상한 이유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F407F9C1-FB31-7145-6009-0ADDCE89BD8F}"/>
              </a:ext>
            </a:extLst>
          </p:cNvPr>
          <p:cNvSpPr txBox="1"/>
          <p:nvPr/>
        </p:nvSpPr>
        <p:spPr>
          <a:xfrm>
            <a:off x="281959" y="756286"/>
            <a:ext cx="8700762" cy="16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학습이 완료된 모델을 오픈 소스로 제공</a:t>
            </a:r>
            <a:r>
              <a:rPr lang="en-US" altLang="ko-KR" sz="1300" dirty="0"/>
              <a:t>, </a:t>
            </a:r>
            <a:r>
              <a:rPr lang="ko-KR" altLang="en-US" sz="1300" dirty="0"/>
              <a:t>상업적 이용 가능으로 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학습자가 주제에 맞는 이미지 데이터를 추가로 학습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>
                <a:solidFill>
                  <a:srgbClr val="C00000"/>
                </a:solidFill>
              </a:rPr>
              <a:t>fine-tuning</a:t>
            </a:r>
            <a:r>
              <a:rPr lang="ko-KR" altLang="en-US" sz="1300" dirty="0"/>
              <a:t>을 거쳐 새로운 서비스를 상업적으로 이용하기 시작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</a:t>
            </a:r>
            <a:endParaRPr lang="en-US" altLang="ko-KR" sz="1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1C992-4AEA-B3EB-550B-EC37487E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8" y="1926761"/>
            <a:ext cx="3572456" cy="19702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B7F8DF-ADAA-BE22-C598-C02FA57B1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688" y="1876236"/>
            <a:ext cx="2073879" cy="2071329"/>
          </a:xfrm>
          <a:prstGeom prst="rect">
            <a:avLst/>
          </a:prstGeom>
        </p:spPr>
      </p:pic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03221893-E975-FF69-4D09-D9FB2D280136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18/31</a:t>
            </a:r>
            <a:endParaRPr dirty="0">
              <a:solidFill>
                <a:srgbClr val="41485A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1AFDB-E523-602C-0255-D5D3E280D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049" y="3783933"/>
            <a:ext cx="6185218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</a:t>
            </a:r>
            <a:r>
              <a:rPr lang="en-US" altLang="ko-KR" sz="1700" b="1" u="sng" dirty="0">
                <a:solidFill>
                  <a:srgbClr val="41485A"/>
                </a:solidFill>
              </a:rPr>
              <a:t>ai</a:t>
            </a:r>
            <a:r>
              <a:rPr lang="ko-KR" altLang="en-US" sz="1700" b="1" u="sng" dirty="0">
                <a:solidFill>
                  <a:srgbClr val="41485A"/>
                </a:solidFill>
              </a:rPr>
              <a:t>의 해결 과제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9CADA6BD-A4B1-00B5-DF05-6958703DEDE5}"/>
              </a:ext>
            </a:extLst>
          </p:cNvPr>
          <p:cNvSpPr txBox="1"/>
          <p:nvPr/>
        </p:nvSpPr>
        <p:spPr>
          <a:xfrm>
            <a:off x="245556" y="1041804"/>
            <a:ext cx="8504035" cy="178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저작권 문제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A0754-7C3C-8FE1-9EE0-0F07F8A05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77" y="1931894"/>
            <a:ext cx="3478945" cy="1948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64C4E-8F97-C6CA-4BD9-12B9D4143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482" y="1930744"/>
            <a:ext cx="3478944" cy="1949908"/>
          </a:xfrm>
          <a:prstGeom prst="rect">
            <a:avLst/>
          </a:prstGeom>
        </p:spPr>
      </p:pic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685EC429-8CA9-A8EE-59FC-276D5818BEF4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19/31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4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ko-KR" altLang="en-US" sz="1700" b="1" u="sng" dirty="0">
                <a:solidFill>
                  <a:srgbClr val="41485A"/>
                </a:solidFill>
              </a:rPr>
              <a:t>목차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99373" y="980092"/>
            <a:ext cx="7767900" cy="318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프로젝트 소개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생성형 모델 소개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포켓몬 생성 모델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이미지 합성 모델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가상인물 생성 모델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웹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플라스크 구성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웹페이지 소개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0A72654E-48CD-0953-B1DD-1CFEBD679A73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2/31</a:t>
            </a:r>
            <a:endParaRPr dirty="0"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3. </a:t>
            </a:r>
            <a:r>
              <a:rPr lang="ko-KR" altLang="en-US" sz="1700" b="1" u="sng" dirty="0">
                <a:solidFill>
                  <a:srgbClr val="41485A"/>
                </a:solidFill>
              </a:rPr>
              <a:t>포켓몬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1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F9FE00BC-F279-9F9F-876A-042F65FD7992}"/>
              </a:ext>
            </a:extLst>
          </p:cNvPr>
          <p:cNvSpPr txBox="1"/>
          <p:nvPr/>
        </p:nvSpPr>
        <p:spPr>
          <a:xfrm>
            <a:off x="44824" y="2081710"/>
            <a:ext cx="6630373" cy="193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데이터 </a:t>
            </a:r>
            <a:r>
              <a:rPr lang="en-US" altLang="ko-KR" sz="1300" dirty="0"/>
              <a:t>: Kaggle</a:t>
            </a:r>
            <a:r>
              <a:rPr lang="ko-KR" altLang="en-US" sz="1300" dirty="0"/>
              <a:t>의 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zeitung"/>
              </a:rPr>
              <a:t>Complete </a:t>
            </a:r>
            <a:r>
              <a:rPr lang="en-US" altLang="ko-KR" sz="1600" b="1" i="0" dirty="0" err="1">
                <a:solidFill>
                  <a:srgbClr val="202124"/>
                </a:solidFill>
                <a:effectLst/>
                <a:latin typeface="zeitung"/>
              </a:rPr>
              <a:t>Pokemon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zeitung"/>
              </a:rPr>
              <a:t> Image Dataset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	    898</a:t>
            </a:r>
            <a:r>
              <a:rPr lang="ko-KR" altLang="en-US" sz="1300" dirty="0"/>
              <a:t>종의 각 </a:t>
            </a:r>
            <a:r>
              <a:rPr lang="en-US" altLang="ko-KR" sz="1300" dirty="0"/>
              <a:t>3~4</a:t>
            </a:r>
            <a:r>
              <a:rPr lang="ko-KR" altLang="en-US" sz="1300" dirty="0"/>
              <a:t>장</a:t>
            </a:r>
            <a:r>
              <a:rPr lang="en-US" altLang="ko-KR" sz="1300" dirty="0"/>
              <a:t>, </a:t>
            </a:r>
            <a:r>
              <a:rPr lang="ko-KR" altLang="en-US" sz="1300" dirty="0"/>
              <a:t>총 </a:t>
            </a:r>
            <a:r>
              <a:rPr lang="en-US" altLang="ko-KR" sz="1300" dirty="0"/>
              <a:t>2503</a:t>
            </a:r>
            <a:r>
              <a:rPr lang="ko-KR" altLang="en-US" sz="1300" dirty="0"/>
              <a:t>장의 이미지 데이터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</a:t>
            </a:r>
            <a:r>
              <a:rPr lang="en-US" altLang="ko-KR" sz="1300" dirty="0"/>
              <a:t>: diffusion </a:t>
            </a:r>
            <a:r>
              <a:rPr lang="ko-KR" altLang="en-US" sz="1300" dirty="0"/>
              <a:t>모델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환경 </a:t>
            </a:r>
            <a:r>
              <a:rPr lang="en-US" altLang="ko-KR" sz="1300" dirty="0"/>
              <a:t>: </a:t>
            </a:r>
            <a:r>
              <a:rPr lang="ko-KR" altLang="en-US" sz="1300" dirty="0"/>
              <a:t>구글 </a:t>
            </a:r>
            <a:r>
              <a:rPr lang="ko-KR" altLang="en-US" sz="1300" dirty="0" err="1"/>
              <a:t>코랩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실증랩</a:t>
            </a:r>
            <a:r>
              <a:rPr lang="ko-KR" altLang="en-US" sz="1300" dirty="0"/>
              <a:t> 사용</a:t>
            </a:r>
            <a:br>
              <a:rPr lang="en-US" altLang="ko-KR" sz="1300" dirty="0"/>
            </a:b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915AA-E51A-9B06-313D-4BD890F2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18" y="965947"/>
            <a:ext cx="3957918" cy="395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AC087B4F-5148-4705-45F6-87290996A3AA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20/31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85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3. </a:t>
            </a:r>
            <a:r>
              <a:rPr lang="ko-KR" altLang="en-US" sz="1700" b="1" u="sng" dirty="0">
                <a:solidFill>
                  <a:srgbClr val="41485A"/>
                </a:solidFill>
              </a:rPr>
              <a:t>포켓몬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2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F9FE00BC-F279-9F9F-876A-042F65FD7992}"/>
              </a:ext>
            </a:extLst>
          </p:cNvPr>
          <p:cNvSpPr txBox="1"/>
          <p:nvPr/>
        </p:nvSpPr>
        <p:spPr>
          <a:xfrm>
            <a:off x="201706" y="938710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데이터 선정 이유 </a:t>
            </a:r>
            <a:r>
              <a:rPr lang="en-US" altLang="ko-KR" sz="1300" dirty="0"/>
              <a:t>: </a:t>
            </a:r>
            <a:r>
              <a:rPr lang="ko-KR" altLang="en-US" sz="1300" dirty="0"/>
              <a:t>포켓몬의 디자인은 전체적으로 </a:t>
            </a:r>
            <a:r>
              <a:rPr lang="en-US" altLang="ko-KR" sz="1300" dirty="0"/>
              <a:t>‘3</a:t>
            </a:r>
            <a:r>
              <a:rPr lang="ko-KR" altLang="en-US" sz="1300" dirty="0"/>
              <a:t>색의 법칙</a:t>
            </a:r>
            <a:r>
              <a:rPr lang="en-US" altLang="ko-KR" sz="1300" dirty="0"/>
              <a:t>’</a:t>
            </a:r>
            <a:r>
              <a:rPr lang="ko-KR" altLang="en-US" sz="1300" dirty="0"/>
              <a:t>을 따름</a:t>
            </a:r>
            <a:endParaRPr lang="en-US" altLang="ko-KR" sz="1300" dirty="0"/>
          </a:p>
          <a:p>
            <a:pPr marL="146050" lvl="3">
              <a:lnSpc>
                <a:spcPct val="150000"/>
              </a:lnSpc>
              <a:buSzPts val="1300"/>
            </a:pPr>
            <a:r>
              <a:rPr lang="en-US" altLang="ko-KR" sz="1300" dirty="0"/>
              <a:t>		=&gt; </a:t>
            </a:r>
            <a:r>
              <a:rPr lang="ko-KR" altLang="en-US" sz="1300" dirty="0"/>
              <a:t>학습할 때 하나의 이미지에 필요한 색상 수가 적으므로 학습을 잘 할 것이라 판단</a:t>
            </a:r>
            <a:endParaRPr lang="en-US" altLang="ko-KR" sz="1300" dirty="0"/>
          </a:p>
          <a:p>
            <a:pPr marL="146050" lvl="3">
              <a:lnSpc>
                <a:spcPct val="150000"/>
              </a:lnSpc>
              <a:buSzPts val="1300"/>
            </a:pPr>
            <a:endParaRPr lang="en-US" altLang="ko-KR" sz="1300" dirty="0"/>
          </a:p>
          <a:p>
            <a:pPr marL="146050" lvl="3">
              <a:lnSpc>
                <a:spcPct val="150000"/>
              </a:lnSpc>
              <a:buSzPts val="1300"/>
            </a:pPr>
            <a:r>
              <a:rPr lang="en-US" altLang="ko-KR" sz="13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121669-EC43-479E-EA3A-DB0B94E34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96" y="2384093"/>
            <a:ext cx="1799947" cy="1656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A2D617-B143-AC73-A76F-7AC4E5F1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014" y="2384093"/>
            <a:ext cx="1989417" cy="1707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70217C-62C1-937B-63F6-0C8FADEF7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498" y="2206838"/>
            <a:ext cx="1480335" cy="1997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C0A8BA-1161-AC05-BA3A-64DE12277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537" y="2284538"/>
            <a:ext cx="1914624" cy="1806668"/>
          </a:xfrm>
          <a:prstGeom prst="rect">
            <a:avLst/>
          </a:prstGeom>
        </p:spPr>
      </p:pic>
      <p:sp>
        <p:nvSpPr>
          <p:cNvPr id="12" name="Google Shape;56;p13">
            <a:extLst>
              <a:ext uri="{FF2B5EF4-FFF2-40B4-BE49-F238E27FC236}">
                <a16:creationId xmlns:a16="http://schemas.microsoft.com/office/drawing/2014/main" id="{CB7B034A-D07D-9DB4-3E47-D8C7988F4ECA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21/31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80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3. </a:t>
            </a:r>
            <a:r>
              <a:rPr lang="ko-KR" altLang="en-US" sz="1700" b="1" u="sng" dirty="0">
                <a:solidFill>
                  <a:srgbClr val="41485A"/>
                </a:solidFill>
              </a:rPr>
              <a:t>포켓몬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3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F9FE00BC-F279-9F9F-876A-042F65FD7992}"/>
              </a:ext>
            </a:extLst>
          </p:cNvPr>
          <p:cNvSpPr txBox="1"/>
          <p:nvPr/>
        </p:nvSpPr>
        <p:spPr>
          <a:xfrm>
            <a:off x="201706" y="938710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선정 이유 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ko-KR" altLang="en-US" sz="1300" dirty="0"/>
              <a:t>변이형 </a:t>
            </a:r>
            <a:r>
              <a:rPr lang="ko-KR" altLang="en-US" sz="1300" dirty="0" err="1"/>
              <a:t>오토인코더를</a:t>
            </a:r>
            <a:r>
              <a:rPr lang="ko-KR" altLang="en-US" sz="1300" dirty="0"/>
              <a:t> 사용해 보았는데 앞서 설명한 대로 이미지 퀄리티가 너무 좋지 않음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Gan </a:t>
            </a:r>
            <a:r>
              <a:rPr lang="ko-KR" altLang="en-US" sz="1300" dirty="0"/>
              <a:t>모델을 사용해</a:t>
            </a:r>
            <a:r>
              <a:rPr lang="en-US" altLang="ko-KR" sz="1300" dirty="0"/>
              <a:t> </a:t>
            </a:r>
            <a:r>
              <a:rPr lang="ko-KR" altLang="en-US" sz="1300" dirty="0"/>
              <a:t>보았는데 형태는 잘 잡지만 색상을 잘 표현하지 못함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ko-KR" altLang="en-US" sz="1300" dirty="0"/>
              <a:t>따라서 이미지 다양성과 퀄리티가 높은 </a:t>
            </a:r>
            <a:r>
              <a:rPr lang="ko-KR" altLang="en-US" sz="1300" dirty="0" err="1"/>
              <a:t>디퓨전</a:t>
            </a:r>
            <a:r>
              <a:rPr lang="ko-KR" altLang="en-US" sz="1300" dirty="0"/>
              <a:t> 모델 선정</a:t>
            </a:r>
            <a:endParaRPr lang="en-US" altLang="ko-KR" sz="1300" dirty="0"/>
          </a:p>
          <a:p>
            <a:pPr marL="146050" lvl="3">
              <a:lnSpc>
                <a:spcPct val="150000"/>
              </a:lnSpc>
              <a:buSzPts val="1300"/>
            </a:pPr>
            <a:r>
              <a:rPr lang="en-US" altLang="ko-KR" sz="13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58AAE-8A0E-9117-87BF-A072F6D77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84" y="2814815"/>
            <a:ext cx="4025988" cy="1430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8D995C-B9D6-7AC3-60EB-2EA0B2506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129" y="2389309"/>
            <a:ext cx="3771918" cy="2154545"/>
          </a:xfrm>
          <a:prstGeom prst="rect">
            <a:avLst/>
          </a:prstGeom>
        </p:spPr>
      </p:pic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E14F6CC4-DE05-AD00-1296-3D5911DF3E98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22/31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8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3. </a:t>
            </a:r>
            <a:r>
              <a:rPr lang="ko-KR" altLang="en-US" sz="1700" b="1" u="sng" dirty="0">
                <a:solidFill>
                  <a:srgbClr val="41485A"/>
                </a:solidFill>
              </a:rPr>
              <a:t>포켓몬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4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F6268-8C2C-199F-977E-285D43E9A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"/>
          <a:stretch/>
        </p:blipFill>
        <p:spPr>
          <a:xfrm>
            <a:off x="284480" y="962660"/>
            <a:ext cx="2660326" cy="1308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DEDA19-3E74-BF59-E9A3-3ED97B80C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404" y="974610"/>
            <a:ext cx="2703270" cy="1284200"/>
          </a:xfrm>
          <a:prstGeom prst="rect">
            <a:avLst/>
          </a:prstGeom>
        </p:spPr>
      </p:pic>
      <p:sp>
        <p:nvSpPr>
          <p:cNvPr id="9" name="Google Shape;86;p16">
            <a:extLst>
              <a:ext uri="{FF2B5EF4-FFF2-40B4-BE49-F238E27FC236}">
                <a16:creationId xmlns:a16="http://schemas.microsoft.com/office/drawing/2014/main" id="{4E5DAF3D-8954-B2EC-2699-165BEE7CB969}"/>
              </a:ext>
            </a:extLst>
          </p:cNvPr>
          <p:cNvSpPr txBox="1"/>
          <p:nvPr/>
        </p:nvSpPr>
        <p:spPr>
          <a:xfrm>
            <a:off x="898113" y="2270760"/>
            <a:ext cx="1017047" cy="43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1 </a:t>
            </a:r>
            <a:r>
              <a:rPr lang="ko-KR" altLang="en-US" sz="1300" dirty="0" err="1"/>
              <a:t>에포크</a:t>
            </a:r>
            <a:r>
              <a:rPr lang="ko-KR" altLang="en-US" sz="1300" dirty="0"/>
              <a:t> </a:t>
            </a:r>
            <a:endParaRPr lang="en-US" altLang="ko-KR" sz="13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31D630-52EB-0D8F-D85D-E73EE31DA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674" y="908648"/>
            <a:ext cx="3016405" cy="1416123"/>
          </a:xfrm>
          <a:prstGeom prst="rect">
            <a:avLst/>
          </a:prstGeom>
        </p:spPr>
      </p:pic>
      <p:sp>
        <p:nvSpPr>
          <p:cNvPr id="13" name="Google Shape;86;p16">
            <a:extLst>
              <a:ext uri="{FF2B5EF4-FFF2-40B4-BE49-F238E27FC236}">
                <a16:creationId xmlns:a16="http://schemas.microsoft.com/office/drawing/2014/main" id="{F8504923-67F1-F68C-9E51-B0DC210212B8}"/>
              </a:ext>
            </a:extLst>
          </p:cNvPr>
          <p:cNvSpPr txBox="1"/>
          <p:nvPr/>
        </p:nvSpPr>
        <p:spPr>
          <a:xfrm>
            <a:off x="257586" y="691206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이미지 생성 과정</a:t>
            </a:r>
            <a:r>
              <a:rPr lang="en-US" altLang="ko-KR" sz="1300" dirty="0"/>
              <a:t> </a:t>
            </a:r>
          </a:p>
        </p:txBody>
      </p:sp>
      <p:sp>
        <p:nvSpPr>
          <p:cNvPr id="14" name="Google Shape;86;p16">
            <a:extLst>
              <a:ext uri="{FF2B5EF4-FFF2-40B4-BE49-F238E27FC236}">
                <a16:creationId xmlns:a16="http://schemas.microsoft.com/office/drawing/2014/main" id="{E18C8E95-F7AE-9D9B-E457-675A4D6C1886}"/>
              </a:ext>
            </a:extLst>
          </p:cNvPr>
          <p:cNvSpPr txBox="1"/>
          <p:nvPr/>
        </p:nvSpPr>
        <p:spPr>
          <a:xfrm>
            <a:off x="3849593" y="2277110"/>
            <a:ext cx="1017047" cy="43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6 </a:t>
            </a:r>
            <a:r>
              <a:rPr lang="ko-KR" altLang="en-US" sz="1300" dirty="0" err="1"/>
              <a:t>에포크</a:t>
            </a:r>
            <a:r>
              <a:rPr lang="ko-KR" altLang="en-US" sz="1300" dirty="0"/>
              <a:t> </a:t>
            </a:r>
            <a:endParaRPr lang="en-US" altLang="ko-KR" sz="1300" dirty="0"/>
          </a:p>
        </p:txBody>
      </p:sp>
      <p:sp>
        <p:nvSpPr>
          <p:cNvPr id="15" name="Google Shape;86;p16">
            <a:extLst>
              <a:ext uri="{FF2B5EF4-FFF2-40B4-BE49-F238E27FC236}">
                <a16:creationId xmlns:a16="http://schemas.microsoft.com/office/drawing/2014/main" id="{BD1D5FD4-C715-D312-22A2-3600A1E61176}"/>
              </a:ext>
            </a:extLst>
          </p:cNvPr>
          <p:cNvSpPr txBox="1"/>
          <p:nvPr/>
        </p:nvSpPr>
        <p:spPr>
          <a:xfrm>
            <a:off x="6922824" y="2278380"/>
            <a:ext cx="1448847" cy="43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12 </a:t>
            </a:r>
            <a:r>
              <a:rPr lang="ko-KR" altLang="en-US" sz="1300" dirty="0" err="1"/>
              <a:t>에포크</a:t>
            </a:r>
            <a:r>
              <a:rPr lang="ko-KR" altLang="en-US" sz="1300" dirty="0"/>
              <a:t> </a:t>
            </a:r>
            <a:endParaRPr lang="en-US" altLang="ko-KR" sz="1300" dirty="0"/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6FE497A2-8DC3-709D-7049-BA9C57605AED}"/>
              </a:ext>
            </a:extLst>
          </p:cNvPr>
          <p:cNvSpPr txBox="1"/>
          <p:nvPr/>
        </p:nvSpPr>
        <p:spPr>
          <a:xfrm>
            <a:off x="155910" y="3018340"/>
            <a:ext cx="8404412" cy="170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아쉬운 점</a:t>
            </a:r>
            <a:endParaRPr lang="en-US" altLang="ko-KR" sz="1300" dirty="0"/>
          </a:p>
          <a:p>
            <a:pPr marL="488950" indent="-342900">
              <a:lnSpc>
                <a:spcPct val="150000"/>
              </a:lnSpc>
              <a:buSzPts val="1300"/>
              <a:buAutoNum type="arabicParenR"/>
            </a:pPr>
            <a:r>
              <a:rPr lang="ko-KR" altLang="en-US" sz="1300" dirty="0"/>
              <a:t>학습데이터 수가 너무 적었다</a:t>
            </a:r>
            <a:r>
              <a:rPr lang="en-US" altLang="ko-KR" sz="1300" dirty="0"/>
              <a:t>  &gt;  </a:t>
            </a:r>
            <a:r>
              <a:rPr lang="ko-KR" altLang="en-US" sz="1300" dirty="0"/>
              <a:t>좌우반전</a:t>
            </a:r>
            <a:r>
              <a:rPr lang="en-US" altLang="ko-KR" sz="1300" dirty="0"/>
              <a:t>, 30</a:t>
            </a:r>
            <a:r>
              <a:rPr lang="ko-KR" altLang="en-US" sz="1300" dirty="0"/>
              <a:t>도 회전 등을 이용해 데이터 수를 </a:t>
            </a:r>
            <a:r>
              <a:rPr lang="ko-KR" altLang="en-US" sz="1300" dirty="0" err="1"/>
              <a:t>늘렸어야</a:t>
            </a:r>
            <a:r>
              <a:rPr lang="ko-KR" altLang="en-US" sz="1300" dirty="0"/>
              <a:t> 했다</a:t>
            </a:r>
            <a:r>
              <a:rPr lang="en-US" altLang="ko-KR" sz="1300" dirty="0"/>
              <a:t>.</a:t>
            </a:r>
          </a:p>
          <a:p>
            <a:pPr marL="488950" indent="-342900">
              <a:lnSpc>
                <a:spcPct val="150000"/>
              </a:lnSpc>
              <a:buSzPts val="1300"/>
              <a:buAutoNum type="arabicParenR"/>
            </a:pPr>
            <a:r>
              <a:rPr lang="en-US" altLang="ko-KR" sz="1300" dirty="0"/>
              <a:t> </a:t>
            </a:r>
            <a:r>
              <a:rPr lang="ko-KR" altLang="en-US" sz="1300" dirty="0"/>
              <a:t>색상 수가 적다고 포켓몬을 </a:t>
            </a:r>
            <a:r>
              <a:rPr lang="ko-KR" altLang="en-US" sz="1300" dirty="0" err="1"/>
              <a:t>고른것이</a:t>
            </a:r>
            <a:r>
              <a:rPr lang="ko-KR" altLang="en-US" sz="1300" dirty="0"/>
              <a:t> 패착</a:t>
            </a:r>
            <a:r>
              <a:rPr lang="en-US" altLang="ko-KR" sz="1300" dirty="0"/>
              <a:t>! </a:t>
            </a:r>
            <a:r>
              <a:rPr lang="ko-KR" altLang="en-US" sz="1300" dirty="0"/>
              <a:t>오히려 형태를 고려 했어야 했다</a:t>
            </a:r>
            <a:r>
              <a:rPr lang="en-US" altLang="ko-KR" sz="1300" dirty="0"/>
              <a:t>!!! </a:t>
            </a:r>
            <a:br>
              <a:rPr lang="en-US" altLang="ko-KR" sz="1300" dirty="0"/>
            </a:br>
            <a:r>
              <a:rPr lang="en-US" altLang="ko-KR" sz="1300" dirty="0"/>
              <a:t> &gt;  </a:t>
            </a:r>
            <a:r>
              <a:rPr lang="ko-KR" altLang="en-US" sz="1300" dirty="0" err="1"/>
              <a:t>포켓몬들의</a:t>
            </a:r>
            <a:r>
              <a:rPr lang="ko-KR" altLang="en-US" sz="1300" dirty="0"/>
              <a:t> 형태가 정형화 되지 않아서 구조를 잡지 못한다</a:t>
            </a:r>
            <a:br>
              <a:rPr lang="en-US" altLang="ko-KR" sz="1300" dirty="0"/>
            </a:br>
            <a:r>
              <a:rPr lang="ko-KR" altLang="en-US" sz="1300" dirty="0"/>
              <a:t>이후 꽃 이미지를 따로 학습해 보니 겨우 </a:t>
            </a:r>
            <a:r>
              <a:rPr lang="en-US" altLang="ko-KR" sz="1300" dirty="0"/>
              <a:t>50 </a:t>
            </a:r>
            <a:r>
              <a:rPr lang="ko-KR" altLang="en-US" sz="1300" dirty="0" err="1"/>
              <a:t>에포크</a:t>
            </a:r>
            <a:r>
              <a:rPr lang="ko-KR" altLang="en-US" sz="1300" dirty="0"/>
              <a:t> 만에 형상을 실사와 비슷하게 잡음</a:t>
            </a:r>
            <a:endParaRPr lang="en-US" altLang="ko-KR" sz="1300" dirty="0"/>
          </a:p>
        </p:txBody>
      </p:sp>
      <p:sp>
        <p:nvSpPr>
          <p:cNvPr id="17" name="Google Shape;56;p13">
            <a:extLst>
              <a:ext uri="{FF2B5EF4-FFF2-40B4-BE49-F238E27FC236}">
                <a16:creationId xmlns:a16="http://schemas.microsoft.com/office/drawing/2014/main" id="{40295B9D-0D2D-438F-0C98-9C3FA2B398AB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23/31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9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262A16-9938-367A-7B8B-158594AF6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19" y="1805353"/>
            <a:ext cx="3716141" cy="2435579"/>
          </a:xfrm>
          <a:prstGeom prst="rect">
            <a:avLst/>
          </a:prstGeom>
        </p:spPr>
      </p:pic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4. </a:t>
            </a:r>
            <a:r>
              <a:rPr lang="ko-KR" altLang="en-US" sz="1700" b="1" u="sng" dirty="0">
                <a:solidFill>
                  <a:srgbClr val="41485A"/>
                </a:solidFill>
              </a:rPr>
              <a:t>이미지 합성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1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1F40F227-39F9-4270-26F8-AD85CCB3843D}"/>
              </a:ext>
            </a:extLst>
          </p:cNvPr>
          <p:cNvSpPr txBox="1"/>
          <p:nvPr/>
        </p:nvSpPr>
        <p:spPr>
          <a:xfrm>
            <a:off x="0" y="1235972"/>
            <a:ext cx="5888616" cy="193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데이터 </a:t>
            </a:r>
            <a:r>
              <a:rPr lang="en-US" altLang="ko-KR" sz="1300" dirty="0"/>
              <a:t>: Kaggle</a:t>
            </a:r>
            <a:r>
              <a:rPr lang="ko-KR" altLang="en-US" sz="1300" dirty="0"/>
              <a:t>의 </a:t>
            </a:r>
            <a:r>
              <a:rPr lang="en-US" altLang="ko-KR" sz="1800" b="1" i="0" dirty="0" err="1">
                <a:solidFill>
                  <a:srgbClr val="202124"/>
                </a:solidFill>
                <a:effectLst/>
                <a:latin typeface="zeitung"/>
              </a:rPr>
              <a:t>CelebFaces</a:t>
            </a:r>
            <a:r>
              <a:rPr lang="en-US" altLang="ko-KR" sz="1800" b="1" i="0" dirty="0">
                <a:solidFill>
                  <a:srgbClr val="202124"/>
                </a:solidFill>
                <a:effectLst/>
                <a:latin typeface="zeitung"/>
              </a:rPr>
              <a:t> Attributes (</a:t>
            </a:r>
            <a:r>
              <a:rPr lang="en-US" altLang="ko-KR" sz="1800" b="1" i="0" dirty="0" err="1">
                <a:solidFill>
                  <a:srgbClr val="202124"/>
                </a:solidFill>
                <a:effectLst/>
                <a:latin typeface="zeitung"/>
              </a:rPr>
              <a:t>CelebA</a:t>
            </a:r>
            <a:r>
              <a:rPr lang="en-US" altLang="ko-KR" sz="1800" b="1" i="0" dirty="0">
                <a:solidFill>
                  <a:srgbClr val="202124"/>
                </a:solidFill>
                <a:effectLst/>
                <a:latin typeface="zeitung"/>
              </a:rPr>
              <a:t>) Dataset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	    </a:t>
            </a:r>
            <a:r>
              <a:rPr lang="ko-KR" altLang="en-US" sz="1300" dirty="0"/>
              <a:t>인물사진 약 </a:t>
            </a:r>
            <a:r>
              <a:rPr lang="en-US" altLang="ko-KR" sz="1300" dirty="0"/>
              <a:t>20</a:t>
            </a:r>
            <a:r>
              <a:rPr lang="ko-KR" altLang="en-US" sz="1300" dirty="0"/>
              <a:t>만장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</a:t>
            </a:r>
            <a:r>
              <a:rPr lang="en-US" altLang="ko-KR" sz="1300" dirty="0"/>
              <a:t>: </a:t>
            </a:r>
            <a:r>
              <a:rPr lang="ko-KR" altLang="en-US" sz="1300" dirty="0"/>
              <a:t>위 데이터를 학습한 </a:t>
            </a:r>
            <a:r>
              <a:rPr lang="en-US" altLang="ko-KR" sz="1300" dirty="0" err="1"/>
              <a:t>stargan</a:t>
            </a:r>
            <a:r>
              <a:rPr lang="en-US" altLang="ko-KR" sz="1300" dirty="0"/>
              <a:t> </a:t>
            </a:r>
            <a:r>
              <a:rPr lang="ko-KR" altLang="en-US" sz="1300" dirty="0"/>
              <a:t>모델을 </a:t>
            </a:r>
            <a:r>
              <a:rPr lang="en-US" altLang="ko-KR" sz="1300" dirty="0"/>
              <a:t>fine-tuning</a:t>
            </a:r>
            <a:r>
              <a:rPr lang="ko-KR" altLang="en-US" sz="1300" dirty="0"/>
              <a:t>한 모델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선정 이유 </a:t>
            </a:r>
            <a:r>
              <a:rPr lang="en-US" altLang="ko-KR" sz="1300" dirty="0"/>
              <a:t>: </a:t>
            </a:r>
            <a:r>
              <a:rPr lang="ko-KR" altLang="en-US" sz="1300" dirty="0"/>
              <a:t>이미지 합성 시키는 </a:t>
            </a:r>
            <a:r>
              <a:rPr lang="en-US" altLang="ko-KR" sz="1300" dirty="0"/>
              <a:t>stylegan3,stargan-v2,</a:t>
            </a:r>
            <a:br>
              <a:rPr lang="en-US" altLang="ko-KR" sz="1300" dirty="0"/>
            </a:br>
            <a:r>
              <a:rPr lang="ko-KR" altLang="en-US" sz="1300" dirty="0"/>
              <a:t>등등 여러 모델의 </a:t>
            </a:r>
            <a:r>
              <a:rPr lang="en-US" altLang="ko-KR" sz="1300" dirty="0" err="1"/>
              <a:t>api</a:t>
            </a:r>
            <a:r>
              <a:rPr lang="ko-KR" altLang="en-US" sz="1300" dirty="0"/>
              <a:t>를  읽어 봤지만 지식 부족으로 학습불가</a:t>
            </a:r>
            <a:r>
              <a:rPr lang="en-US" altLang="ko-KR" sz="1300" dirty="0"/>
              <a:t>…</a:t>
            </a:r>
            <a:br>
              <a:rPr lang="en-US" altLang="ko-KR" sz="1300" dirty="0"/>
            </a:br>
            <a:r>
              <a:rPr lang="ko-KR" altLang="en-US" sz="1300" dirty="0"/>
              <a:t>그나마 초창기에 만들어진 모델이라 이해하기 쉬웠음</a:t>
            </a:r>
            <a:br>
              <a:rPr lang="en-US" altLang="ko-KR" sz="1300" dirty="0"/>
            </a:b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환경 </a:t>
            </a:r>
            <a:r>
              <a:rPr lang="en-US" altLang="ko-KR" sz="1300" dirty="0"/>
              <a:t>: </a:t>
            </a:r>
            <a:r>
              <a:rPr lang="ko-KR" altLang="en-US" sz="1300" dirty="0"/>
              <a:t>구글 </a:t>
            </a:r>
            <a:r>
              <a:rPr lang="ko-KR" altLang="en-US" sz="1300" dirty="0" err="1"/>
              <a:t>코랩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실증랩</a:t>
            </a:r>
            <a:r>
              <a:rPr lang="ko-KR" altLang="en-US" sz="1300" dirty="0"/>
              <a:t> 사용</a:t>
            </a:r>
            <a:br>
              <a:rPr lang="en-US" altLang="ko-KR" sz="1300" dirty="0"/>
            </a:b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sp>
        <p:nvSpPr>
          <p:cNvPr id="14" name="Google Shape;56;p13">
            <a:extLst>
              <a:ext uri="{FF2B5EF4-FFF2-40B4-BE49-F238E27FC236}">
                <a16:creationId xmlns:a16="http://schemas.microsoft.com/office/drawing/2014/main" id="{FBE0F4E3-064D-82C6-ADD3-BB9BD9CDB821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24/31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75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4. </a:t>
            </a:r>
            <a:r>
              <a:rPr lang="ko-KR" altLang="en-US" sz="1700" b="1" u="sng" dirty="0">
                <a:solidFill>
                  <a:srgbClr val="41485A"/>
                </a:solidFill>
              </a:rPr>
              <a:t>이미지 합성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2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1F40F227-39F9-4270-26F8-AD85CCB3843D}"/>
              </a:ext>
            </a:extLst>
          </p:cNvPr>
          <p:cNvSpPr txBox="1"/>
          <p:nvPr/>
        </p:nvSpPr>
        <p:spPr>
          <a:xfrm>
            <a:off x="465267" y="1139453"/>
            <a:ext cx="2491293" cy="11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Stargan</a:t>
            </a:r>
            <a:r>
              <a:rPr lang="en-US" altLang="ko-KR" sz="1300" dirty="0"/>
              <a:t> </a:t>
            </a:r>
            <a:r>
              <a:rPr lang="ko-KR" altLang="en-US" sz="1300" dirty="0"/>
              <a:t>활용 예시 </a:t>
            </a:r>
            <a:r>
              <a:rPr lang="en-US" altLang="ko-KR" sz="1300" dirty="0"/>
              <a:t>=&gt;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553B5D-E75A-7BF2-9813-2FD9F2539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75" y="580323"/>
            <a:ext cx="5221345" cy="2284701"/>
          </a:xfrm>
          <a:prstGeom prst="rect">
            <a:avLst/>
          </a:prstGeom>
        </p:spPr>
      </p:pic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30ADED6C-8379-9825-46DF-0C7BF92C0505}"/>
              </a:ext>
            </a:extLst>
          </p:cNvPr>
          <p:cNvSpPr txBox="1"/>
          <p:nvPr/>
        </p:nvSpPr>
        <p:spPr>
          <a:xfrm>
            <a:off x="465266" y="3151133"/>
            <a:ext cx="2491293" cy="11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현실 </a:t>
            </a:r>
            <a:r>
              <a:rPr lang="en-US" altLang="ko-KR" sz="1300" dirty="0"/>
              <a:t>=&gt;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sp>
        <p:nvSpPr>
          <p:cNvPr id="5" name="Google Shape;86;p16">
            <a:extLst>
              <a:ext uri="{FF2B5EF4-FFF2-40B4-BE49-F238E27FC236}">
                <a16:creationId xmlns:a16="http://schemas.microsoft.com/office/drawing/2014/main" id="{EA51FA5F-A56E-5819-8181-F66E73B5FC9C}"/>
              </a:ext>
            </a:extLst>
          </p:cNvPr>
          <p:cNvSpPr txBox="1"/>
          <p:nvPr/>
        </p:nvSpPr>
        <p:spPr>
          <a:xfrm>
            <a:off x="409386" y="3992398"/>
            <a:ext cx="8892094" cy="11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아쉬운 점 </a:t>
            </a:r>
            <a:r>
              <a:rPr lang="en-US" altLang="ko-KR" sz="1300" dirty="0"/>
              <a:t>: </a:t>
            </a:r>
            <a:r>
              <a:rPr lang="en-US" altLang="ko-KR" sz="1300" dirty="0" err="1"/>
              <a:t>celeba</a:t>
            </a:r>
            <a:r>
              <a:rPr lang="en-US" altLang="ko-KR" sz="1300" dirty="0"/>
              <a:t> </a:t>
            </a:r>
            <a:r>
              <a:rPr lang="ko-KR" altLang="en-US" sz="1300" dirty="0"/>
              <a:t>데이터 셋에 한국인 데이터가 없어서 한국인 특화가 되지 않고 화장 진한 여자들이 너무 많아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	        </a:t>
            </a:r>
            <a:r>
              <a:rPr lang="ko-KR" altLang="en-US" sz="1300" dirty="0"/>
              <a:t>진한 화장이 된다</a:t>
            </a:r>
            <a:endParaRPr lang="en-US" altLang="ko-KR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4C7E63-C940-B65B-7C4F-3669469F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639" y="2958892"/>
            <a:ext cx="1047949" cy="1360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241403-D8D0-D152-E9FD-8AA50A7BB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368" y="2940508"/>
            <a:ext cx="996925" cy="13978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59CC30-1D56-43AC-DFF0-31E3758B0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073" y="2930702"/>
            <a:ext cx="1075647" cy="1429307"/>
          </a:xfrm>
          <a:prstGeom prst="rect">
            <a:avLst/>
          </a:prstGeom>
        </p:spPr>
      </p:pic>
      <p:sp>
        <p:nvSpPr>
          <p:cNvPr id="13" name="Google Shape;56;p13">
            <a:extLst>
              <a:ext uri="{FF2B5EF4-FFF2-40B4-BE49-F238E27FC236}">
                <a16:creationId xmlns:a16="http://schemas.microsoft.com/office/drawing/2014/main" id="{9AFDD6DB-3C46-6FB4-CF66-C47E7D4628D6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25/31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7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5. </a:t>
            </a:r>
            <a:r>
              <a:rPr lang="ko-KR" altLang="en-US" sz="1700" b="1" u="sng" dirty="0">
                <a:solidFill>
                  <a:srgbClr val="41485A"/>
                </a:solidFill>
              </a:rPr>
              <a:t>가상인물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1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1F40F227-39F9-4270-26F8-AD85CCB3843D}"/>
              </a:ext>
            </a:extLst>
          </p:cNvPr>
          <p:cNvSpPr txBox="1"/>
          <p:nvPr/>
        </p:nvSpPr>
        <p:spPr>
          <a:xfrm>
            <a:off x="101600" y="931610"/>
            <a:ext cx="5888616" cy="193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데이터 </a:t>
            </a:r>
            <a:r>
              <a:rPr lang="en-US" altLang="ko-KR" sz="1300" dirty="0"/>
              <a:t>: Kaggle</a:t>
            </a:r>
            <a:r>
              <a:rPr lang="ko-KR" altLang="en-US" sz="1300" dirty="0"/>
              <a:t>의 </a:t>
            </a:r>
            <a:r>
              <a:rPr lang="en-US" altLang="ko-KR" sz="1800" b="1" i="0" dirty="0" err="1">
                <a:solidFill>
                  <a:srgbClr val="202124"/>
                </a:solidFill>
                <a:effectLst/>
                <a:latin typeface="zeitung"/>
              </a:rPr>
              <a:t>CelebFaces</a:t>
            </a:r>
            <a:r>
              <a:rPr lang="en-US" altLang="ko-KR" sz="1800" b="1" i="0" dirty="0">
                <a:solidFill>
                  <a:srgbClr val="202124"/>
                </a:solidFill>
                <a:effectLst/>
                <a:latin typeface="zeitung"/>
              </a:rPr>
              <a:t> Attributes (</a:t>
            </a:r>
            <a:r>
              <a:rPr lang="en-US" altLang="ko-KR" sz="1800" b="1" i="0" dirty="0" err="1">
                <a:solidFill>
                  <a:srgbClr val="202124"/>
                </a:solidFill>
                <a:effectLst/>
                <a:latin typeface="zeitung"/>
              </a:rPr>
              <a:t>CelebA</a:t>
            </a:r>
            <a:r>
              <a:rPr lang="en-US" altLang="ko-KR" sz="1800" b="1" i="0" dirty="0">
                <a:solidFill>
                  <a:srgbClr val="202124"/>
                </a:solidFill>
                <a:effectLst/>
                <a:latin typeface="zeitung"/>
              </a:rPr>
              <a:t>) Dataset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	    </a:t>
            </a:r>
            <a:r>
              <a:rPr lang="ko-KR" altLang="en-US" sz="1300" dirty="0"/>
              <a:t>인물사진 약 </a:t>
            </a:r>
            <a:r>
              <a:rPr lang="en-US" altLang="ko-KR" sz="1300" dirty="0"/>
              <a:t>20</a:t>
            </a:r>
            <a:r>
              <a:rPr lang="ko-KR" altLang="en-US" sz="1300" dirty="0"/>
              <a:t>만장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</a:t>
            </a:r>
            <a:r>
              <a:rPr lang="en-US" altLang="ko-KR" sz="1300" dirty="0"/>
              <a:t>: </a:t>
            </a:r>
            <a:r>
              <a:rPr lang="en-US" altLang="ko-KR" sz="1300" dirty="0" err="1"/>
              <a:t>wgan</a:t>
            </a:r>
            <a:r>
              <a:rPr lang="en-US" altLang="ko-KR" sz="1300" dirty="0"/>
              <a:t> </a:t>
            </a:r>
            <a:r>
              <a:rPr lang="ko-KR" altLang="en-US" sz="1300" dirty="0"/>
              <a:t>모델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선정 이유 </a:t>
            </a:r>
            <a:r>
              <a:rPr lang="en-US" altLang="ko-KR" sz="1300" dirty="0"/>
              <a:t>: </a:t>
            </a:r>
            <a:r>
              <a:rPr lang="ko-KR" altLang="en-US" sz="1300" dirty="0"/>
              <a:t>더 좋은 모델들도 많았지만 </a:t>
            </a:r>
            <a:br>
              <a:rPr lang="en-US" altLang="ko-KR" sz="1300" dirty="0"/>
            </a:br>
            <a:r>
              <a:rPr lang="ko-KR" altLang="en-US" sz="1300" dirty="0"/>
              <a:t>라벨을 붙여야 해서 이미지 데이터셋만으로도</a:t>
            </a:r>
            <a:br>
              <a:rPr lang="en-US" altLang="ko-KR" sz="1300" dirty="0"/>
            </a:br>
            <a:r>
              <a:rPr lang="ko-KR" altLang="en-US" sz="1300" dirty="0"/>
              <a:t>좋은 결과를 낼 수 있는 </a:t>
            </a:r>
            <a:r>
              <a:rPr lang="en-US" altLang="ko-KR" sz="1300" dirty="0" err="1"/>
              <a:t>wgan</a:t>
            </a:r>
            <a:r>
              <a:rPr lang="ko-KR" altLang="en-US" sz="1300" dirty="0"/>
              <a:t>모델 선정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환경 </a:t>
            </a:r>
            <a:r>
              <a:rPr lang="en-US" altLang="ko-KR" sz="1300" dirty="0"/>
              <a:t>: </a:t>
            </a:r>
            <a:r>
              <a:rPr lang="ko-KR" altLang="en-US" sz="1300" dirty="0"/>
              <a:t>구글 </a:t>
            </a:r>
            <a:r>
              <a:rPr lang="ko-KR" altLang="en-US" sz="1300" dirty="0" err="1"/>
              <a:t>코랩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실증랩</a:t>
            </a:r>
            <a:r>
              <a:rPr lang="ko-KR" altLang="en-US" sz="1300" dirty="0"/>
              <a:t> 사용</a:t>
            </a:r>
            <a:br>
              <a:rPr lang="en-US" altLang="ko-KR" sz="1300" dirty="0"/>
            </a:b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2050" name="Picture 2" descr="아르헨티나 디자인업체 '아이콘스8'(Icons8)의 인공지능(AI)으로 생성한 가상 인물 이미지. [제너레이티드닷포토즈 홈페이지 캡처=연합뉴스]">
            <a:extLst>
              <a:ext uri="{FF2B5EF4-FFF2-40B4-BE49-F238E27FC236}">
                <a16:creationId xmlns:a16="http://schemas.microsoft.com/office/drawing/2014/main" id="{B51509E5-CAD6-5019-B858-BED75C39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1603250"/>
            <a:ext cx="42672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86741539-A8D0-ABBA-D470-5E609E9445E6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26/31</a:t>
            </a:r>
            <a:endParaRPr dirty="0">
              <a:solidFill>
                <a:srgbClr val="41485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60C130-56C8-8BA3-1DC9-84FF1F800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502" y="772270"/>
            <a:ext cx="5024997" cy="39987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939D5B-FDE8-34F7-C8CC-2FD76A0371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00" t="5432" r="10135" b="12988"/>
          <a:stretch/>
        </p:blipFill>
        <p:spPr>
          <a:xfrm>
            <a:off x="1535118" y="772531"/>
            <a:ext cx="5888616" cy="4196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9706C-52B5-5F55-E7BB-790E3BC18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520" y="1973086"/>
            <a:ext cx="9478398" cy="13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5. </a:t>
            </a:r>
            <a:r>
              <a:rPr lang="ko-KR" altLang="en-US" sz="1700" b="1" u="sng" dirty="0">
                <a:solidFill>
                  <a:srgbClr val="41485A"/>
                </a:solidFill>
              </a:rPr>
              <a:t>가상인물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2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6BA10A-FE6F-7912-18BD-93EC66A3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037216"/>
            <a:ext cx="4000279" cy="1231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90C0EA-8F17-AB29-F722-E8D95F233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46" y="1074987"/>
            <a:ext cx="3632387" cy="1155759"/>
          </a:xfrm>
          <a:prstGeom prst="rect">
            <a:avLst/>
          </a:prstGeom>
        </p:spPr>
      </p:pic>
      <p:sp>
        <p:nvSpPr>
          <p:cNvPr id="10" name="Google Shape;86;p16">
            <a:extLst>
              <a:ext uri="{FF2B5EF4-FFF2-40B4-BE49-F238E27FC236}">
                <a16:creationId xmlns:a16="http://schemas.microsoft.com/office/drawing/2014/main" id="{6B8C272C-8AE8-E043-0A68-14A80D2E12B3}"/>
              </a:ext>
            </a:extLst>
          </p:cNvPr>
          <p:cNvSpPr txBox="1"/>
          <p:nvPr/>
        </p:nvSpPr>
        <p:spPr>
          <a:xfrm>
            <a:off x="167866" y="645486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이미지 생성 과정</a:t>
            </a:r>
            <a:r>
              <a:rPr lang="en-US" altLang="ko-KR" sz="1300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CA5C0A-0CA4-0081-11E4-F32BCC630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57" y="2711047"/>
            <a:ext cx="3619686" cy="1130358"/>
          </a:xfrm>
          <a:prstGeom prst="rect">
            <a:avLst/>
          </a:prstGeom>
        </p:spPr>
      </p:pic>
      <p:sp>
        <p:nvSpPr>
          <p:cNvPr id="13" name="Google Shape;86;p16">
            <a:extLst>
              <a:ext uri="{FF2B5EF4-FFF2-40B4-BE49-F238E27FC236}">
                <a16:creationId xmlns:a16="http://schemas.microsoft.com/office/drawing/2014/main" id="{8288C3E7-6955-4F3A-712D-6C3480C9ABAC}"/>
              </a:ext>
            </a:extLst>
          </p:cNvPr>
          <p:cNvSpPr txBox="1"/>
          <p:nvPr/>
        </p:nvSpPr>
        <p:spPr>
          <a:xfrm>
            <a:off x="167866" y="4106284"/>
            <a:ext cx="801601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아쉬운 점</a:t>
            </a:r>
            <a:r>
              <a:rPr lang="en-US" altLang="ko-KR" sz="1300" dirty="0"/>
              <a:t> : </a:t>
            </a:r>
            <a:r>
              <a:rPr lang="ko-KR" altLang="en-US" sz="1300" dirty="0"/>
              <a:t>더 좋은 모델을 활용해 라벨까지 넣어서 학습 시켰다면 더 좋은 결과가 나왔을 것이다 </a:t>
            </a:r>
            <a:endParaRPr lang="en-US" altLang="ko-KR" sz="1300" dirty="0"/>
          </a:p>
        </p:txBody>
      </p:sp>
      <p:sp>
        <p:nvSpPr>
          <p:cNvPr id="15" name="Google Shape;86;p16">
            <a:extLst>
              <a:ext uri="{FF2B5EF4-FFF2-40B4-BE49-F238E27FC236}">
                <a16:creationId xmlns:a16="http://schemas.microsoft.com/office/drawing/2014/main" id="{4FC71371-ED8F-4988-0CEF-A158D5B53E5C}"/>
              </a:ext>
            </a:extLst>
          </p:cNvPr>
          <p:cNvSpPr txBox="1"/>
          <p:nvPr/>
        </p:nvSpPr>
        <p:spPr>
          <a:xfrm>
            <a:off x="1569946" y="2073879"/>
            <a:ext cx="177269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1</a:t>
            </a:r>
            <a:r>
              <a:rPr lang="ko-KR" altLang="en-US" sz="1300" dirty="0" err="1"/>
              <a:t>에포크</a:t>
            </a:r>
            <a:endParaRPr lang="en-US" altLang="ko-KR" sz="1300" dirty="0"/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EEB7FFD9-E554-3A88-86BC-036D7896F3BB}"/>
              </a:ext>
            </a:extLst>
          </p:cNvPr>
          <p:cNvSpPr txBox="1"/>
          <p:nvPr/>
        </p:nvSpPr>
        <p:spPr>
          <a:xfrm>
            <a:off x="6309586" y="3684538"/>
            <a:ext cx="177269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20</a:t>
            </a:r>
            <a:r>
              <a:rPr lang="ko-KR" altLang="en-US" sz="1300" dirty="0"/>
              <a:t>시간</a:t>
            </a:r>
            <a:endParaRPr lang="en-US" altLang="ko-KR" sz="1300" dirty="0"/>
          </a:p>
        </p:txBody>
      </p:sp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441BFEBB-E62C-2111-7880-B75DFF9E67A5}"/>
              </a:ext>
            </a:extLst>
          </p:cNvPr>
          <p:cNvSpPr txBox="1"/>
          <p:nvPr/>
        </p:nvSpPr>
        <p:spPr>
          <a:xfrm>
            <a:off x="1691753" y="3684538"/>
            <a:ext cx="177269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12</a:t>
            </a:r>
            <a:r>
              <a:rPr lang="ko-KR" altLang="en-US" sz="1300" dirty="0"/>
              <a:t>시간</a:t>
            </a:r>
            <a:endParaRPr lang="en-US" altLang="ko-KR" sz="1300" dirty="0"/>
          </a:p>
        </p:txBody>
      </p:sp>
      <p:sp>
        <p:nvSpPr>
          <p:cNvPr id="18" name="Google Shape;86;p16">
            <a:extLst>
              <a:ext uri="{FF2B5EF4-FFF2-40B4-BE49-F238E27FC236}">
                <a16:creationId xmlns:a16="http://schemas.microsoft.com/office/drawing/2014/main" id="{99BD2B30-8803-E2D1-FEFD-3F4BE07B0953}"/>
              </a:ext>
            </a:extLst>
          </p:cNvPr>
          <p:cNvSpPr txBox="1"/>
          <p:nvPr/>
        </p:nvSpPr>
        <p:spPr>
          <a:xfrm>
            <a:off x="6248626" y="2287239"/>
            <a:ext cx="177269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/>
              <a:t>2</a:t>
            </a:r>
            <a:r>
              <a:rPr lang="ko-KR" altLang="en-US" sz="1300" dirty="0"/>
              <a:t>시간</a:t>
            </a:r>
            <a:endParaRPr lang="en-US" altLang="ko-KR" sz="1300" dirty="0"/>
          </a:p>
        </p:txBody>
      </p:sp>
      <p:sp>
        <p:nvSpPr>
          <p:cNvPr id="19" name="Google Shape;56;p13">
            <a:extLst>
              <a:ext uri="{FF2B5EF4-FFF2-40B4-BE49-F238E27FC236}">
                <a16:creationId xmlns:a16="http://schemas.microsoft.com/office/drawing/2014/main" id="{C1F3A299-B287-B61D-6315-240BC96B3904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27/31</a:t>
            </a:r>
            <a:endParaRPr dirty="0">
              <a:solidFill>
                <a:srgbClr val="41485A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8F8854-7803-77DD-6830-F8CDB09D3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0500" y="2668686"/>
            <a:ext cx="3931778" cy="11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E89231B-7DBB-B77F-AFD2-795E5C2D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81" y="3095704"/>
            <a:ext cx="2019383" cy="1088091"/>
          </a:xfrm>
          <a:prstGeom prst="rect">
            <a:avLst/>
          </a:prstGeom>
        </p:spPr>
      </p:pic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6. </a:t>
            </a:r>
            <a:r>
              <a:rPr lang="ko-KR" altLang="en-US" sz="1700" b="1" u="sng" dirty="0">
                <a:solidFill>
                  <a:srgbClr val="41485A"/>
                </a:solidFill>
              </a:rPr>
              <a:t>웹</a:t>
            </a:r>
            <a:r>
              <a:rPr lang="en-US" altLang="ko-KR" sz="1700" b="1" u="sng" dirty="0">
                <a:solidFill>
                  <a:srgbClr val="41485A"/>
                </a:solidFill>
              </a:rPr>
              <a:t>/</a:t>
            </a:r>
            <a:r>
              <a:rPr lang="ko-KR" altLang="en-US" sz="1700" b="1" u="sng" dirty="0">
                <a:solidFill>
                  <a:srgbClr val="41485A"/>
                </a:solidFill>
              </a:rPr>
              <a:t>플라스크 구성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1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CFE35-F359-775E-1B58-96513584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96" y="1775461"/>
            <a:ext cx="2371137" cy="1970483"/>
          </a:xfrm>
          <a:prstGeom prst="rect">
            <a:avLst/>
          </a:prstGeom>
        </p:spPr>
      </p:pic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7452113B-F633-AB9A-20A0-4E1CFB01AA08}"/>
              </a:ext>
            </a:extLst>
          </p:cNvPr>
          <p:cNvSpPr txBox="1"/>
          <p:nvPr/>
        </p:nvSpPr>
        <p:spPr>
          <a:xfrm>
            <a:off x="269466" y="884283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모델이 </a:t>
            </a:r>
            <a:r>
              <a:rPr lang="en-US" altLang="ko-KR" sz="1300" dirty="0"/>
              <a:t>3</a:t>
            </a:r>
            <a:r>
              <a:rPr lang="ko-KR" altLang="en-US" sz="1300" dirty="0"/>
              <a:t>개 이므로 메인 페이지</a:t>
            </a:r>
            <a:r>
              <a:rPr lang="en-US" altLang="ko-KR" sz="1300" dirty="0"/>
              <a:t>, </a:t>
            </a:r>
            <a:r>
              <a:rPr lang="ko-KR" altLang="en-US" sz="1300" dirty="0"/>
              <a:t>각 서브 페이지 </a:t>
            </a:r>
            <a:r>
              <a:rPr lang="en-US" altLang="ko-KR" sz="1300" dirty="0"/>
              <a:t>3</a:t>
            </a:r>
            <a:r>
              <a:rPr lang="ko-KR" altLang="en-US" sz="1300" dirty="0"/>
              <a:t>개 구성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시간 단축을 위해 부트스트랩 템플릿 활용</a:t>
            </a:r>
            <a:endParaRPr lang="en-US" altLang="ko-KR" sz="1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F009A6-89CC-EFA6-4494-DCE451513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1844871"/>
            <a:ext cx="2922986" cy="19010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CEC099-8956-E3A0-F132-842D7F416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744" y="2890520"/>
            <a:ext cx="2235237" cy="20149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835B32-1DA2-2882-70CA-56E73CEBF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163" y="3552348"/>
            <a:ext cx="1854200" cy="1051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1E7CD4-34F0-287F-7776-03AD35733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1999" y="3581170"/>
            <a:ext cx="1776670" cy="116351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78005CC-B9F5-52A0-F7CD-1E37D95F3CD6}"/>
              </a:ext>
            </a:extLst>
          </p:cNvPr>
          <p:cNvSpPr/>
          <p:nvPr/>
        </p:nvSpPr>
        <p:spPr>
          <a:xfrm>
            <a:off x="3904914" y="3022044"/>
            <a:ext cx="414513" cy="147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56;p13">
            <a:extLst>
              <a:ext uri="{FF2B5EF4-FFF2-40B4-BE49-F238E27FC236}">
                <a16:creationId xmlns:a16="http://schemas.microsoft.com/office/drawing/2014/main" id="{1009683D-0F2A-6BFA-7F34-E425EB628D54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28/31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6. </a:t>
            </a:r>
            <a:r>
              <a:rPr lang="ko-KR" altLang="en-US" sz="1700" b="1" u="sng" dirty="0">
                <a:solidFill>
                  <a:srgbClr val="41485A"/>
                </a:solidFill>
              </a:rPr>
              <a:t>웹</a:t>
            </a:r>
            <a:r>
              <a:rPr lang="en-US" altLang="ko-KR" sz="1700" b="1" u="sng" dirty="0">
                <a:solidFill>
                  <a:srgbClr val="41485A"/>
                </a:solidFill>
              </a:rPr>
              <a:t>/</a:t>
            </a:r>
            <a:r>
              <a:rPr lang="ko-KR" altLang="en-US" sz="1700" b="1" u="sng" dirty="0">
                <a:solidFill>
                  <a:srgbClr val="41485A"/>
                </a:solidFill>
              </a:rPr>
              <a:t>플라스크 구성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2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7452113B-F633-AB9A-20A0-4E1CFB01AA08}"/>
              </a:ext>
            </a:extLst>
          </p:cNvPr>
          <p:cNvSpPr txBox="1"/>
          <p:nvPr/>
        </p:nvSpPr>
        <p:spPr>
          <a:xfrm>
            <a:off x="122146" y="1138170"/>
            <a:ext cx="8404412" cy="118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플라스크 구성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ko-KR" altLang="en-US" sz="1300" dirty="0"/>
              <a:t>각 모델들을 </a:t>
            </a:r>
            <a:r>
              <a:rPr lang="en-US" altLang="ko-KR" sz="1300" dirty="0" err="1"/>
              <a:t>py</a:t>
            </a:r>
            <a:r>
              <a:rPr lang="ko-KR" altLang="en-US" sz="1300" dirty="0"/>
              <a:t>파일로 만들어 </a:t>
            </a:r>
            <a:r>
              <a:rPr lang="en-US" altLang="ko-KR" sz="1300" dirty="0"/>
              <a:t>app.py</a:t>
            </a:r>
            <a:r>
              <a:rPr lang="ko-KR" altLang="en-US" sz="1300" dirty="0"/>
              <a:t>에서 </a:t>
            </a:r>
            <a:r>
              <a:rPr lang="ko-KR" altLang="en-US" sz="1300" dirty="0" err="1"/>
              <a:t>임포트</a:t>
            </a:r>
            <a:r>
              <a:rPr lang="ko-KR" altLang="en-US" sz="1300" dirty="0"/>
              <a:t> 해 </a:t>
            </a:r>
            <a:br>
              <a:rPr lang="en-US" altLang="ko-KR" sz="1300" dirty="0"/>
            </a:br>
            <a:r>
              <a:rPr lang="ko-KR" altLang="en-US" sz="1300" dirty="0"/>
              <a:t>각각 라우팅 함수에서 사용</a:t>
            </a:r>
            <a:endParaRPr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5485C4-9D48-EE2A-7EA3-8446965E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027" y="1119346"/>
            <a:ext cx="3090014" cy="1452404"/>
          </a:xfrm>
          <a:prstGeom prst="rect">
            <a:avLst/>
          </a:prstGeom>
        </p:spPr>
      </p:pic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3F4D9E2D-C795-1B94-1B25-7C09EE69E718}"/>
              </a:ext>
            </a:extLst>
          </p:cNvPr>
          <p:cNvSpPr txBox="1"/>
          <p:nvPr/>
        </p:nvSpPr>
        <p:spPr>
          <a:xfrm>
            <a:off x="0" y="3541123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아쉬운 점 </a:t>
            </a:r>
            <a:r>
              <a:rPr lang="en-US" altLang="ko-KR" sz="1300" dirty="0"/>
              <a:t>: </a:t>
            </a:r>
            <a:r>
              <a:rPr lang="en-US" altLang="ko-KR" sz="1300" dirty="0" err="1"/>
              <a:t>db</a:t>
            </a:r>
            <a:r>
              <a:rPr lang="ko-KR" altLang="en-US" sz="1300" dirty="0"/>
              <a:t>연결</a:t>
            </a:r>
            <a:r>
              <a:rPr lang="en-US" altLang="ko-KR" sz="1300" dirty="0"/>
              <a:t>, </a:t>
            </a:r>
            <a:r>
              <a:rPr lang="ko-KR" altLang="en-US" sz="1300" dirty="0"/>
              <a:t>회원가입 기능</a:t>
            </a:r>
            <a:r>
              <a:rPr lang="en-US" altLang="ko-KR" sz="1300" dirty="0"/>
              <a:t>, </a:t>
            </a:r>
            <a:r>
              <a:rPr lang="ko-KR" altLang="en-US" sz="1300" dirty="0"/>
              <a:t>블루스크린</a:t>
            </a:r>
            <a:r>
              <a:rPr lang="en-US" altLang="ko-KR" sz="1300" dirty="0"/>
              <a:t>, html</a:t>
            </a:r>
            <a:r>
              <a:rPr lang="ko-KR" altLang="en-US" sz="1300" dirty="0"/>
              <a:t>상속을 이용하지 못해서 아쉽다</a:t>
            </a:r>
            <a:endParaRPr lang="en-US" altLang="ko-KR" sz="1300" dirty="0"/>
          </a:p>
        </p:txBody>
      </p:sp>
      <p:sp>
        <p:nvSpPr>
          <p:cNvPr id="9" name="Google Shape;56;p13">
            <a:extLst>
              <a:ext uri="{FF2B5EF4-FFF2-40B4-BE49-F238E27FC236}">
                <a16:creationId xmlns:a16="http://schemas.microsoft.com/office/drawing/2014/main" id="{D9D2D056-DFEE-9120-47AB-D79FCDD94DEA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29/31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3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dirty="0">
                <a:solidFill>
                  <a:srgbClr val="41485A"/>
                </a:solidFill>
              </a:rPr>
              <a:t>프로젝트 소개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CFF0463-0309-165D-C5B8-03ED9B344314}"/>
              </a:ext>
            </a:extLst>
          </p:cNvPr>
          <p:cNvSpPr/>
          <p:nvPr/>
        </p:nvSpPr>
        <p:spPr>
          <a:xfrm>
            <a:off x="738017" y="1115536"/>
            <a:ext cx="7667963" cy="4409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여러 생성형 </a:t>
            </a:r>
            <a:r>
              <a:rPr lang="en-US" altLang="ko-KR" dirty="0"/>
              <a:t>ai </a:t>
            </a:r>
            <a:r>
              <a:rPr lang="ko-KR" altLang="en-US" dirty="0"/>
              <a:t>들의 각각의 장단점을 활용해 이미지 </a:t>
            </a:r>
            <a:r>
              <a:rPr lang="ko-KR" altLang="en-US" dirty="0">
                <a:solidFill>
                  <a:srgbClr val="C00000"/>
                </a:solidFill>
              </a:rPr>
              <a:t>생성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ko-KR" altLang="en-US" dirty="0">
                <a:solidFill>
                  <a:srgbClr val="C00000"/>
                </a:solidFill>
              </a:rPr>
              <a:t>합성 </a:t>
            </a:r>
            <a:r>
              <a:rPr lang="ko-KR" altLang="en-US" dirty="0"/>
              <a:t>서비스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315051" y="673101"/>
            <a:ext cx="1652224" cy="66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주제 소개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1300" dirty="0"/>
          </a:p>
        </p:txBody>
      </p:sp>
      <p:sp>
        <p:nvSpPr>
          <p:cNvPr id="5" name="Google Shape;86;p16">
            <a:extLst>
              <a:ext uri="{FF2B5EF4-FFF2-40B4-BE49-F238E27FC236}">
                <a16:creationId xmlns:a16="http://schemas.microsoft.com/office/drawing/2014/main" id="{F1658F3D-DB42-A488-DCDC-C0267091AA15}"/>
              </a:ext>
            </a:extLst>
          </p:cNvPr>
          <p:cNvSpPr txBox="1"/>
          <p:nvPr/>
        </p:nvSpPr>
        <p:spPr>
          <a:xfrm>
            <a:off x="315050" y="1775776"/>
            <a:ext cx="7891341" cy="78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주제 선정 이유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300" dirty="0"/>
              <a:t>       Chat</a:t>
            </a:r>
            <a:r>
              <a:rPr lang="ko-KR" altLang="en-US" sz="1300" dirty="0"/>
              <a:t>봇 이후 </a:t>
            </a:r>
            <a:r>
              <a:rPr lang="en-US" sz="1300" dirty="0"/>
              <a:t>2023</a:t>
            </a:r>
            <a:r>
              <a:rPr lang="ko-KR" altLang="en-US" sz="1300" dirty="0"/>
              <a:t>년 현재 </a:t>
            </a:r>
            <a:r>
              <a:rPr lang="en-US" altLang="ko-KR" sz="1300" dirty="0"/>
              <a:t>ai </a:t>
            </a:r>
            <a:r>
              <a:rPr lang="ko-KR" altLang="en-US" sz="1300" dirty="0"/>
              <a:t>분야에서 뜨거운 감자로 떠오른 분야 </a:t>
            </a:r>
            <a:endParaRPr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021F1F-35F1-01DB-9C8D-41A83B60C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" y="2571750"/>
            <a:ext cx="2734495" cy="1641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03FA5E-367D-2EB0-E29E-760448992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207" y="2586720"/>
            <a:ext cx="2984670" cy="1626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FF5582-1625-FD3E-9380-2FDD37B13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990" y="2571750"/>
            <a:ext cx="2984670" cy="1646104"/>
          </a:xfrm>
          <a:prstGeom prst="rect">
            <a:avLst/>
          </a:prstGeom>
        </p:spPr>
      </p:pic>
      <p:sp>
        <p:nvSpPr>
          <p:cNvPr id="12" name="Google Shape;56;p13">
            <a:extLst>
              <a:ext uri="{FF2B5EF4-FFF2-40B4-BE49-F238E27FC236}">
                <a16:creationId xmlns:a16="http://schemas.microsoft.com/office/drawing/2014/main" id="{A60DE91E-C585-F998-731D-3C76EA4759D9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3/31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7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7. </a:t>
            </a:r>
            <a:r>
              <a:rPr lang="ko-KR" altLang="en-US" sz="1700" b="1" u="sng" dirty="0">
                <a:solidFill>
                  <a:srgbClr val="41485A"/>
                </a:solidFill>
              </a:rPr>
              <a:t>웹페이지 소개</a:t>
            </a: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7452113B-F633-AB9A-20A0-4E1CFB01AA08}"/>
              </a:ext>
            </a:extLst>
          </p:cNvPr>
          <p:cNvSpPr txBox="1"/>
          <p:nvPr/>
        </p:nvSpPr>
        <p:spPr>
          <a:xfrm>
            <a:off x="2827132" y="2413363"/>
            <a:ext cx="3489734" cy="52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웹 페이지 </a:t>
            </a:r>
            <a:r>
              <a:rPr lang="en-US" altLang="ko-KR" sz="1300" dirty="0"/>
              <a:t>: </a:t>
            </a:r>
            <a:r>
              <a:rPr lang="en-US" altLang="ko-KR" sz="1300" dirty="0">
                <a:hlinkClick r:id="rId4"/>
              </a:rPr>
              <a:t>http://127.0.0.1:5000</a:t>
            </a:r>
            <a:endParaRPr lang="en-US" altLang="ko-KR" sz="1300"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C81643DD-A397-47C7-B32A-614AAE9B70D1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30/31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38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8. </a:t>
            </a:r>
            <a:r>
              <a:rPr lang="en-US" altLang="ko-KR" sz="1800" b="1" dirty="0" err="1"/>
              <a:t>QnA</a:t>
            </a:r>
            <a:br>
              <a:rPr lang="en-US" altLang="ko-KR" sz="1800" b="1" dirty="0"/>
            </a:b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7452113B-F633-AB9A-20A0-4E1CFB01AA08}"/>
              </a:ext>
            </a:extLst>
          </p:cNvPr>
          <p:cNvSpPr txBox="1"/>
          <p:nvPr/>
        </p:nvSpPr>
        <p:spPr>
          <a:xfrm>
            <a:off x="4155666" y="2525123"/>
            <a:ext cx="1539014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 err="1"/>
              <a:t>QnA</a:t>
            </a:r>
            <a:endParaRPr lang="en-US" altLang="ko-KR" sz="1300"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7D723DCA-AA11-0CC3-0DB4-75779058771A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31/31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56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</a:t>
            </a:r>
            <a:r>
              <a:rPr lang="en-US" altLang="ko-KR" sz="1700" b="1" u="sng" dirty="0">
                <a:solidFill>
                  <a:srgbClr val="41485A"/>
                </a:solidFill>
              </a:rPr>
              <a:t>AI</a:t>
            </a:r>
            <a:r>
              <a:rPr lang="ko-KR" altLang="en-US" sz="1700" b="1" u="sng" dirty="0">
                <a:solidFill>
                  <a:srgbClr val="41485A"/>
                </a:solidFill>
              </a:rPr>
              <a:t>란</a:t>
            </a:r>
            <a:r>
              <a:rPr lang="en-US" altLang="ko-KR" sz="1700" b="1" u="sng" dirty="0">
                <a:solidFill>
                  <a:srgbClr val="41485A"/>
                </a:solidFill>
              </a:rPr>
              <a:t>?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315050" y="673101"/>
            <a:ext cx="8504035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생성형 </a:t>
            </a:r>
            <a:r>
              <a:rPr lang="en-US" altLang="ko-KR" sz="1300" dirty="0"/>
              <a:t>ai</a:t>
            </a:r>
            <a:r>
              <a:rPr lang="ko-KR" altLang="en-US" sz="1300" dirty="0"/>
              <a:t>란</a:t>
            </a:r>
            <a:r>
              <a:rPr lang="en-US" altLang="ko-KR" sz="1300" dirty="0"/>
              <a:t>?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       </a:t>
            </a:r>
            <a:r>
              <a:rPr lang="ko-KR" altLang="en-US" sz="1300" dirty="0"/>
              <a:t>대화</a:t>
            </a:r>
            <a:r>
              <a:rPr lang="en-US" altLang="ko-KR" sz="1300" dirty="0"/>
              <a:t>, </a:t>
            </a:r>
            <a:r>
              <a:rPr lang="ko-KR" altLang="en-US" sz="1300" dirty="0"/>
              <a:t>이야기</a:t>
            </a:r>
            <a:r>
              <a:rPr lang="en-US" altLang="ko-KR" sz="1300" dirty="0"/>
              <a:t>, </a:t>
            </a:r>
            <a:r>
              <a:rPr lang="ko-KR" altLang="en-US" sz="1300" dirty="0"/>
              <a:t>이미지</a:t>
            </a:r>
            <a:r>
              <a:rPr lang="en-US" altLang="ko-KR" sz="1300" dirty="0"/>
              <a:t>, </a:t>
            </a:r>
            <a:r>
              <a:rPr lang="ko-KR" altLang="en-US" sz="1300" dirty="0"/>
              <a:t>동영상</a:t>
            </a:r>
            <a:r>
              <a:rPr lang="en-US" altLang="ko-KR" sz="1300" dirty="0"/>
              <a:t>, </a:t>
            </a:r>
            <a:r>
              <a:rPr lang="ko-KR" altLang="en-US" sz="1300" dirty="0"/>
              <a:t>음악 등 새로운 콘텐츠와 아이디어를 만들 수 있는 인공지능의 일종</a:t>
            </a:r>
            <a:endParaRPr sz="1300" dirty="0"/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08B3099A-C50B-3891-02BB-7B245B7E8772}"/>
              </a:ext>
            </a:extLst>
          </p:cNvPr>
          <p:cNvSpPr txBox="1"/>
          <p:nvPr/>
        </p:nvSpPr>
        <p:spPr>
          <a:xfrm>
            <a:off x="315049" y="1658284"/>
            <a:ext cx="8504035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생성형 이미지 모델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       </a:t>
            </a:r>
            <a:endParaRPr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04478A-9B25-6CC4-8854-D463BCD6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5" y="2289795"/>
            <a:ext cx="2696783" cy="1422542"/>
          </a:xfrm>
          <a:prstGeom prst="rect">
            <a:avLst/>
          </a:prstGeom>
        </p:spPr>
      </p:pic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EACCB42F-88E6-9BA7-0EB9-AFD31E31F8DA}"/>
              </a:ext>
            </a:extLst>
          </p:cNvPr>
          <p:cNvSpPr txBox="1"/>
          <p:nvPr/>
        </p:nvSpPr>
        <p:spPr>
          <a:xfrm>
            <a:off x="348123" y="3712337"/>
            <a:ext cx="1981972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 </a:t>
            </a:r>
            <a:r>
              <a:rPr lang="ko-KR" altLang="en-US" sz="1300" dirty="0"/>
              <a:t>빠름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나쁨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나쁨</a:t>
            </a:r>
            <a:endParaRPr lang="en-US" altLang="ko-KR" sz="13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30EB2A-D882-62CC-306A-A37732FAC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62" y="2161319"/>
            <a:ext cx="2525053" cy="1681531"/>
          </a:xfrm>
          <a:prstGeom prst="rect">
            <a:avLst/>
          </a:prstGeom>
        </p:spPr>
      </p:pic>
      <p:sp>
        <p:nvSpPr>
          <p:cNvPr id="15" name="Google Shape;86;p16">
            <a:extLst>
              <a:ext uri="{FF2B5EF4-FFF2-40B4-BE49-F238E27FC236}">
                <a16:creationId xmlns:a16="http://schemas.microsoft.com/office/drawing/2014/main" id="{83C29A73-7009-F31A-2C93-95B259AEC43A}"/>
              </a:ext>
            </a:extLst>
          </p:cNvPr>
          <p:cNvSpPr txBox="1"/>
          <p:nvPr/>
        </p:nvSpPr>
        <p:spPr>
          <a:xfrm>
            <a:off x="3177174" y="3712337"/>
            <a:ext cx="2715216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</a:t>
            </a:r>
            <a:r>
              <a:rPr lang="ko-KR" altLang="en-US" sz="1300" dirty="0"/>
              <a:t>빠름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나쁨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sz="1300" dirty="0"/>
          </a:p>
        </p:txBody>
      </p:sp>
      <p:sp>
        <p:nvSpPr>
          <p:cNvPr id="19" name="Google Shape;86;p16">
            <a:extLst>
              <a:ext uri="{FF2B5EF4-FFF2-40B4-BE49-F238E27FC236}">
                <a16:creationId xmlns:a16="http://schemas.microsoft.com/office/drawing/2014/main" id="{4D437082-3134-A002-0E43-1F9B2419FD25}"/>
              </a:ext>
            </a:extLst>
          </p:cNvPr>
          <p:cNvSpPr txBox="1"/>
          <p:nvPr/>
        </p:nvSpPr>
        <p:spPr>
          <a:xfrm>
            <a:off x="6341180" y="3712337"/>
            <a:ext cx="2715216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</a:t>
            </a:r>
            <a:r>
              <a:rPr lang="ko-KR" altLang="en-US" sz="1300" dirty="0"/>
              <a:t>느림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sz="13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313B0A-61C5-97D1-FD46-28A450E42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305" y="2196811"/>
            <a:ext cx="2698991" cy="1588590"/>
          </a:xfrm>
          <a:prstGeom prst="rect">
            <a:avLst/>
          </a:prstGeom>
        </p:spPr>
      </p:pic>
      <p:sp>
        <p:nvSpPr>
          <p:cNvPr id="26" name="Google Shape;56;p13">
            <a:extLst>
              <a:ext uri="{FF2B5EF4-FFF2-40B4-BE49-F238E27FC236}">
                <a16:creationId xmlns:a16="http://schemas.microsoft.com/office/drawing/2014/main" id="{95CA6126-67B5-0591-3C43-A3D54363AFAF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4/31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3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31BE442-20C8-D07C-2A7D-6A968765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53" y="1782385"/>
            <a:ext cx="3555811" cy="2399720"/>
          </a:xfrm>
          <a:prstGeom prst="rect">
            <a:avLst/>
          </a:prstGeom>
        </p:spPr>
      </p:pic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- </a:t>
            </a:r>
            <a:r>
              <a:rPr lang="ko-KR" altLang="en-US" sz="1700" b="1" u="sng" dirty="0">
                <a:solidFill>
                  <a:srgbClr val="41485A"/>
                </a:solidFill>
              </a:rPr>
              <a:t>의문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319979" y="1392552"/>
            <a:ext cx="8504035" cy="38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생성형 모델의 핵심 </a:t>
            </a:r>
            <a:r>
              <a:rPr lang="en-US" altLang="ko-KR" sz="1300" dirty="0"/>
              <a:t>=&gt; </a:t>
            </a:r>
            <a:r>
              <a:rPr lang="ko-KR" altLang="en-US" sz="1300" dirty="0" err="1"/>
              <a:t>임베딩</a:t>
            </a:r>
            <a:r>
              <a:rPr lang="ko-KR" altLang="en-US" sz="1300" dirty="0"/>
              <a:t> 공간</a:t>
            </a:r>
            <a:r>
              <a:rPr lang="en-US" altLang="ko-KR" sz="1300" dirty="0"/>
              <a:t>, </a:t>
            </a:r>
            <a:r>
              <a:rPr lang="ko-KR" altLang="en-US" sz="1300" dirty="0"/>
              <a:t>잠재벡터</a:t>
            </a:r>
            <a:r>
              <a:rPr lang="en-US" altLang="ko-KR" sz="1300" dirty="0"/>
              <a:t>, </a:t>
            </a:r>
            <a:r>
              <a:rPr lang="ko-KR" altLang="en-US" sz="1300" dirty="0"/>
              <a:t>잠재공간 </a:t>
            </a:r>
            <a:r>
              <a:rPr lang="en-US" altLang="ko-KR" sz="1300" dirty="0">
                <a:solidFill>
                  <a:srgbClr val="C00000"/>
                </a:solidFill>
              </a:rPr>
              <a:t>Z</a:t>
            </a:r>
            <a:endParaRPr sz="1300" dirty="0">
              <a:solidFill>
                <a:srgbClr val="C00000"/>
              </a:solidFill>
            </a:endParaRPr>
          </a:p>
        </p:txBody>
      </p:sp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6E6D9030-E49C-712A-8FF8-0E80105B2BD1}"/>
              </a:ext>
            </a:extLst>
          </p:cNvPr>
          <p:cNvSpPr txBox="1"/>
          <p:nvPr/>
        </p:nvSpPr>
        <p:spPr>
          <a:xfrm>
            <a:off x="319979" y="570212"/>
            <a:ext cx="8504035" cy="82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생성형 모델을 처음 배웠을 때 의문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       -  </a:t>
            </a:r>
            <a:r>
              <a:rPr lang="ko-KR" altLang="en-US" sz="1300" dirty="0"/>
              <a:t>원본처럼 재구성만 하는데 왜 이게 생성형 이미지인가</a:t>
            </a:r>
            <a:r>
              <a:rPr lang="en-US" altLang="ko-KR" sz="1300" dirty="0"/>
              <a:t>?</a:t>
            </a:r>
          </a:p>
        </p:txBody>
      </p:sp>
      <p:sp>
        <p:nvSpPr>
          <p:cNvPr id="20" name="Google Shape;86;p16">
            <a:extLst>
              <a:ext uri="{FF2B5EF4-FFF2-40B4-BE49-F238E27FC236}">
                <a16:creationId xmlns:a16="http://schemas.microsoft.com/office/drawing/2014/main" id="{955D00C4-3B7A-CFCA-63F5-E594A2B09D29}"/>
              </a:ext>
            </a:extLst>
          </p:cNvPr>
          <p:cNvSpPr txBox="1"/>
          <p:nvPr/>
        </p:nvSpPr>
        <p:spPr>
          <a:xfrm>
            <a:off x="231790" y="3982579"/>
            <a:ext cx="8504035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비정형 데이터 속에 잠재해 있는 특성이 수치화 된 공간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       - </a:t>
            </a:r>
            <a:r>
              <a:rPr lang="ko-KR" altLang="en-US" sz="1300" dirty="0"/>
              <a:t>이 공간에서 비정형 데이터의 특성을 더하거나 빼거나 하는 계산을 할 수 있다</a:t>
            </a:r>
            <a:endParaRPr lang="en-US" altLang="ko-KR" sz="1300" dirty="0"/>
          </a:p>
        </p:txBody>
      </p:sp>
      <p:sp>
        <p:nvSpPr>
          <p:cNvPr id="21" name="Google Shape;56;p13">
            <a:extLst>
              <a:ext uri="{FF2B5EF4-FFF2-40B4-BE49-F238E27FC236}">
                <a16:creationId xmlns:a16="http://schemas.microsoft.com/office/drawing/2014/main" id="{3AA23DCE-926F-410F-1E30-3B2FBBB1E6EB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5/31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1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오토 인코더</a:t>
            </a: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ABD95-ABBF-2BB2-9DD7-CA8B0811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17" y="1585517"/>
            <a:ext cx="1761069" cy="30789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9708C0-6451-671D-CF17-393027799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30" y="2083515"/>
            <a:ext cx="1066855" cy="1041454"/>
          </a:xfrm>
          <a:prstGeom prst="rect">
            <a:avLst/>
          </a:prstGeom>
        </p:spPr>
      </p:pic>
      <p:sp>
        <p:nvSpPr>
          <p:cNvPr id="9" name="Google Shape;86;p16">
            <a:extLst>
              <a:ext uri="{FF2B5EF4-FFF2-40B4-BE49-F238E27FC236}">
                <a16:creationId xmlns:a16="http://schemas.microsoft.com/office/drawing/2014/main" id="{5FF8305C-00AE-533C-3194-29CFC6146D47}"/>
              </a:ext>
            </a:extLst>
          </p:cNvPr>
          <p:cNvSpPr txBox="1"/>
          <p:nvPr/>
        </p:nvSpPr>
        <p:spPr>
          <a:xfrm>
            <a:off x="412401" y="3242919"/>
            <a:ext cx="2948029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32 x 32 </a:t>
            </a:r>
            <a:r>
              <a:rPr lang="ko-KR" altLang="en-US" sz="1300" dirty="0"/>
              <a:t>이미지 </a:t>
            </a:r>
            <a:r>
              <a:rPr lang="en-US" altLang="ko-KR" sz="1300" dirty="0"/>
              <a:t>= 2</a:t>
            </a:r>
            <a:r>
              <a:rPr lang="ko-KR" altLang="en-US" sz="1300" dirty="0"/>
              <a:t>차원 </a:t>
            </a:r>
            <a:r>
              <a:rPr lang="en-US" altLang="ko-KR" sz="1300" dirty="0"/>
              <a:t>32x32 </a:t>
            </a:r>
            <a:r>
              <a:rPr lang="ko-KR" altLang="en-US" sz="1300" dirty="0"/>
              <a:t>행렬 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C999947-9066-B9E7-04CD-3FD171B34B77}"/>
                  </a:ext>
                </a:extLst>
              </p14:cNvPr>
              <p14:cNvContentPartPr/>
              <p14:nvPr/>
            </p14:nvContentPartPr>
            <p14:xfrm>
              <a:off x="3509110" y="4097851"/>
              <a:ext cx="1647720" cy="241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C999947-9066-B9E7-04CD-3FD171B34B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0110" y="4089211"/>
                <a:ext cx="1665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8E5676E-80EE-D207-B35F-6BBE57DF50E2}"/>
                  </a:ext>
                </a:extLst>
              </p14:cNvPr>
              <p14:cNvContentPartPr/>
              <p14:nvPr/>
            </p14:nvContentPartPr>
            <p14:xfrm>
              <a:off x="3652750" y="4669531"/>
              <a:ext cx="1332000" cy="60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8E5676E-80EE-D207-B35F-6BBE57DF50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3750" y="4660891"/>
                <a:ext cx="134964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2D7188-AC35-8E6E-CB35-D00AA58FDBD3}"/>
              </a:ext>
            </a:extLst>
          </p:cNvPr>
          <p:cNvGrpSpPr/>
          <p:nvPr/>
        </p:nvGrpSpPr>
        <p:grpSpPr>
          <a:xfrm>
            <a:off x="5277430" y="2575771"/>
            <a:ext cx="763560" cy="2005560"/>
            <a:chOff x="5277430" y="2575771"/>
            <a:chExt cx="763560" cy="20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271D728-9913-D271-8D32-77F8D61BC352}"/>
                    </a:ext>
                  </a:extLst>
                </p14:cNvPr>
                <p14:cNvContentPartPr/>
                <p14:nvPr/>
              </p14:nvContentPartPr>
              <p14:xfrm>
                <a:off x="5277430" y="2678011"/>
                <a:ext cx="676440" cy="1903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271D728-9913-D271-8D32-77F8D61BC3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68430" y="2669011"/>
                  <a:ext cx="694080" cy="19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3CA3235-3200-1120-A47A-7C4D22E6D1D2}"/>
                    </a:ext>
                  </a:extLst>
                </p14:cNvPr>
                <p14:cNvContentPartPr/>
                <p14:nvPr/>
              </p14:nvContentPartPr>
              <p14:xfrm>
                <a:off x="5917870" y="2575771"/>
                <a:ext cx="123120" cy="2692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3CA3235-3200-1120-A47A-7C4D22E6D1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09230" y="2567131"/>
                  <a:ext cx="14076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5F6AA295-F69D-663E-1A0F-C971EDE76C7E}"/>
                  </a:ext>
                </a:extLst>
              </p14:cNvPr>
              <p14:cNvContentPartPr/>
              <p14:nvPr/>
            </p14:nvContentPartPr>
            <p14:xfrm>
              <a:off x="3360430" y="1935331"/>
              <a:ext cx="1770120" cy="471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5F6AA295-F69D-663E-1A0F-C971EDE76C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1430" y="1926331"/>
                <a:ext cx="1787760" cy="648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86;p16">
            <a:extLst>
              <a:ext uri="{FF2B5EF4-FFF2-40B4-BE49-F238E27FC236}">
                <a16:creationId xmlns:a16="http://schemas.microsoft.com/office/drawing/2014/main" id="{DFEAE0DB-6716-223C-69D1-BC4825729A80}"/>
              </a:ext>
            </a:extLst>
          </p:cNvPr>
          <p:cNvSpPr txBox="1"/>
          <p:nvPr/>
        </p:nvSpPr>
        <p:spPr>
          <a:xfrm>
            <a:off x="5888009" y="3391158"/>
            <a:ext cx="3028427" cy="16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1 </a:t>
            </a:r>
            <a:r>
              <a:rPr lang="ko-KR" altLang="en-US" sz="1300" dirty="0"/>
              <a:t>차원의 </a:t>
            </a:r>
            <a:r>
              <a:rPr lang="en-US" altLang="ko-KR" sz="1300" dirty="0"/>
              <a:t>2</a:t>
            </a:r>
            <a:r>
              <a:rPr lang="ko-KR" altLang="en-US" sz="1300" dirty="0"/>
              <a:t>개의 숫자 데이터 </a:t>
            </a:r>
            <a:r>
              <a:rPr lang="en-US" altLang="ko-KR" sz="1300" dirty="0"/>
              <a:t>=&gt;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X, Y</a:t>
            </a:r>
            <a:r>
              <a:rPr lang="ko-KR" altLang="en-US" sz="1300" dirty="0"/>
              <a:t>로 지정해서 좌표로 </a:t>
            </a:r>
            <a:r>
              <a:rPr lang="ko-KR" altLang="en-US" sz="1300" dirty="0" err="1"/>
              <a:t>나타</a:t>
            </a:r>
            <a:r>
              <a:rPr lang="ko-KR" altLang="en-US" sz="1300" dirty="0"/>
              <a:t> 낼 수 있다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7B52806-24FD-C763-D535-B5D8F1A662E0}"/>
              </a:ext>
            </a:extLst>
          </p:cNvPr>
          <p:cNvCxnSpPr/>
          <p:nvPr/>
        </p:nvCxnSpPr>
        <p:spPr>
          <a:xfrm>
            <a:off x="6567899" y="2571750"/>
            <a:ext cx="1638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CE778E-2A36-E1D0-5F65-C0DAA0E52F14}"/>
              </a:ext>
            </a:extLst>
          </p:cNvPr>
          <p:cNvCxnSpPr/>
          <p:nvPr/>
        </p:nvCxnSpPr>
        <p:spPr>
          <a:xfrm>
            <a:off x="7387146" y="1852008"/>
            <a:ext cx="0" cy="131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4F6345D-3F13-DE9D-F5E0-96594F74924C}"/>
              </a:ext>
            </a:extLst>
          </p:cNvPr>
          <p:cNvGrpSpPr/>
          <p:nvPr/>
        </p:nvGrpSpPr>
        <p:grpSpPr>
          <a:xfrm>
            <a:off x="8419510" y="2487571"/>
            <a:ext cx="172080" cy="139320"/>
            <a:chOff x="8419510" y="2487571"/>
            <a:chExt cx="17208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D6F4DA4-EAA9-A5B1-7EEE-31283E42D317}"/>
                    </a:ext>
                  </a:extLst>
                </p14:cNvPr>
                <p14:cNvContentPartPr/>
                <p14:nvPr/>
              </p14:nvContentPartPr>
              <p14:xfrm>
                <a:off x="8434270" y="2487571"/>
                <a:ext cx="97200" cy="132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D6F4DA4-EAA9-A5B1-7EEE-31283E42D3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25630" y="2478931"/>
                  <a:ext cx="114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D20979F-FF4C-D01B-EC93-53489CEF3AD9}"/>
                    </a:ext>
                  </a:extLst>
                </p14:cNvPr>
                <p14:cNvContentPartPr/>
                <p14:nvPr/>
              </p14:nvContentPartPr>
              <p14:xfrm>
                <a:off x="8419510" y="2520331"/>
                <a:ext cx="172080" cy="106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D20979F-FF4C-D01B-EC93-53489CEF3A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10870" y="2511331"/>
                  <a:ext cx="1897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AB783F1-9BEE-87EF-BBD0-2C58D0135E58}"/>
              </a:ext>
            </a:extLst>
          </p:cNvPr>
          <p:cNvGrpSpPr/>
          <p:nvPr/>
        </p:nvGrpSpPr>
        <p:grpSpPr>
          <a:xfrm>
            <a:off x="7286950" y="1457251"/>
            <a:ext cx="191160" cy="230760"/>
            <a:chOff x="7286950" y="1457251"/>
            <a:chExt cx="1911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E592A0E-15D4-48CE-323E-822D5D26D212}"/>
                    </a:ext>
                  </a:extLst>
                </p14:cNvPr>
                <p14:cNvContentPartPr/>
                <p14:nvPr/>
              </p14:nvContentPartPr>
              <p14:xfrm>
                <a:off x="7286950" y="1470931"/>
                <a:ext cx="108360" cy="684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E592A0E-15D4-48CE-323E-822D5D26D2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78310" y="1462291"/>
                  <a:ext cx="126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6E8A8DE-F83A-30DD-8959-9709F29C4590}"/>
                    </a:ext>
                  </a:extLst>
                </p14:cNvPr>
                <p14:cNvContentPartPr/>
                <p14:nvPr/>
              </p14:nvContentPartPr>
              <p14:xfrm>
                <a:off x="7383790" y="1457251"/>
                <a:ext cx="94320" cy="2307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6E8A8DE-F83A-30DD-8959-9709F29C45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4790" y="1448611"/>
                  <a:ext cx="11196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380561C5-126F-DF4F-9BC9-EAEFC55E7B60}"/>
                  </a:ext>
                </a:extLst>
              </p14:cNvPr>
              <p14:cNvContentPartPr/>
              <p14:nvPr/>
            </p14:nvContentPartPr>
            <p14:xfrm>
              <a:off x="7802470" y="2088331"/>
              <a:ext cx="79560" cy="90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380561C5-126F-DF4F-9BC9-EAEFC55E7B6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93470" y="2079691"/>
                <a:ext cx="97200" cy="10764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Google Shape;56;p13">
            <a:extLst>
              <a:ext uri="{FF2B5EF4-FFF2-40B4-BE49-F238E27FC236}">
                <a16:creationId xmlns:a16="http://schemas.microsoft.com/office/drawing/2014/main" id="{26FFEEAE-7A2F-0174-FE3C-2A9D640A2DCD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6/31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47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2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오토 인코더</a:t>
            </a:r>
            <a:endParaRPr lang="en-US" altLang="ko-KR" sz="1300" dirty="0"/>
          </a:p>
        </p:txBody>
      </p:sp>
      <p:sp>
        <p:nvSpPr>
          <p:cNvPr id="34" name="Google Shape;86;p16">
            <a:extLst>
              <a:ext uri="{FF2B5EF4-FFF2-40B4-BE49-F238E27FC236}">
                <a16:creationId xmlns:a16="http://schemas.microsoft.com/office/drawing/2014/main" id="{DFEAE0DB-6716-223C-69D1-BC4825729A80}"/>
              </a:ext>
            </a:extLst>
          </p:cNvPr>
          <p:cNvSpPr txBox="1"/>
          <p:nvPr/>
        </p:nvSpPr>
        <p:spPr>
          <a:xfrm>
            <a:off x="4207742" y="2240034"/>
            <a:ext cx="4402858" cy="16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ko-KR" altLang="en-US" sz="1300" dirty="0"/>
              <a:t>모든 이미지 </a:t>
            </a:r>
            <a:r>
              <a:rPr lang="en-US" altLang="ko-KR" sz="1300" dirty="0"/>
              <a:t>TRAIN </a:t>
            </a:r>
            <a:r>
              <a:rPr lang="ko-KR" altLang="en-US" sz="1300" dirty="0"/>
              <a:t>데이터를 인코더로 </a:t>
            </a:r>
            <a:r>
              <a:rPr lang="en-US" altLang="ko-KR" sz="1300" dirty="0"/>
              <a:t>2</a:t>
            </a:r>
            <a:r>
              <a:rPr lang="ko-KR" altLang="en-US" sz="1300" dirty="0"/>
              <a:t>차원의 </a:t>
            </a:r>
            <a:r>
              <a:rPr lang="en-US" altLang="ko-KR" sz="1300" dirty="0"/>
              <a:t>X</a:t>
            </a:r>
            <a:r>
              <a:rPr lang="ko-KR" altLang="en-US" sz="1300" dirty="0"/>
              <a:t>좌표 </a:t>
            </a:r>
            <a:r>
              <a:rPr lang="en-US" altLang="ko-KR" sz="1300" dirty="0"/>
              <a:t>Y</a:t>
            </a:r>
            <a:r>
              <a:rPr lang="ko-KR" altLang="en-US" sz="1300" dirty="0"/>
              <a:t>좌표로 </a:t>
            </a:r>
            <a:r>
              <a:rPr lang="ko-KR" altLang="en-US" sz="1300" dirty="0" err="1"/>
              <a:t>임베딩</a:t>
            </a:r>
            <a:r>
              <a:rPr lang="ko-KR" altLang="en-US" sz="1300" dirty="0"/>
              <a:t> 시키면 잠재공간 표현 가능</a:t>
            </a:r>
            <a:endParaRPr lang="en-US" altLang="ko-KR" sz="1300" dirty="0"/>
          </a:p>
          <a:p>
            <a:pPr marL="4318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endParaRPr lang="en-US" altLang="ko-KR" sz="1300" dirty="0"/>
          </a:p>
          <a:p>
            <a:pPr marL="4318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ko-KR" altLang="en-US" sz="1300" dirty="0"/>
              <a:t>각 점들이 이미지 데이터</a:t>
            </a:r>
            <a:endParaRPr lang="en-US" altLang="ko-KR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D21A4A-47D7-B980-430F-4F5387996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84" y="1682194"/>
            <a:ext cx="2889300" cy="2829979"/>
          </a:xfrm>
          <a:prstGeom prst="rect">
            <a:avLst/>
          </a:prstGeom>
        </p:spPr>
      </p:pic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AD0E22CF-6379-8ABC-1BB8-EAB3A46AE86C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7/31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96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3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오토 인코더</a:t>
            </a:r>
            <a:endParaRPr lang="en-US" altLang="ko-KR" sz="1300" dirty="0"/>
          </a:p>
        </p:txBody>
      </p:sp>
      <p:sp>
        <p:nvSpPr>
          <p:cNvPr id="34" name="Google Shape;86;p16">
            <a:extLst>
              <a:ext uri="{FF2B5EF4-FFF2-40B4-BE49-F238E27FC236}">
                <a16:creationId xmlns:a16="http://schemas.microsoft.com/office/drawing/2014/main" id="{DFEAE0DB-6716-223C-69D1-BC4825729A80}"/>
              </a:ext>
            </a:extLst>
          </p:cNvPr>
          <p:cNvSpPr txBox="1"/>
          <p:nvPr/>
        </p:nvSpPr>
        <p:spPr>
          <a:xfrm>
            <a:off x="4221666" y="2571750"/>
            <a:ext cx="4082199" cy="16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Label</a:t>
            </a:r>
            <a:r>
              <a:rPr lang="ko-KR" altLang="en-US" sz="1300" dirty="0"/>
              <a:t>을 넣으면 각 분류들이 어떤 방향 즉 어떤 벡터로 뻗어 나가는지 볼 수 있음</a:t>
            </a:r>
            <a:endParaRPr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FA35E-37AF-D69F-06D7-1B0046E09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8" y="1663510"/>
            <a:ext cx="3277704" cy="2936919"/>
          </a:xfrm>
          <a:prstGeom prst="rect">
            <a:avLst/>
          </a:prstGeom>
        </p:spPr>
      </p:pic>
      <p:sp>
        <p:nvSpPr>
          <p:cNvPr id="9" name="Google Shape;56;p13">
            <a:extLst>
              <a:ext uri="{FF2B5EF4-FFF2-40B4-BE49-F238E27FC236}">
                <a16:creationId xmlns:a16="http://schemas.microsoft.com/office/drawing/2014/main" id="{6E66CFEC-2555-C3D7-FBA8-B16EF27F7251}"/>
              </a:ext>
            </a:extLst>
          </p:cNvPr>
          <p:cNvSpPr txBox="1"/>
          <p:nvPr/>
        </p:nvSpPr>
        <p:spPr>
          <a:xfrm>
            <a:off x="7690321" y="460870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8/31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1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4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오토 인코더</a:t>
            </a:r>
            <a:endParaRPr lang="en-US" altLang="ko-KR" sz="1300" dirty="0"/>
          </a:p>
        </p:txBody>
      </p:sp>
      <p:sp>
        <p:nvSpPr>
          <p:cNvPr id="34" name="Google Shape;86;p16">
            <a:extLst>
              <a:ext uri="{FF2B5EF4-FFF2-40B4-BE49-F238E27FC236}">
                <a16:creationId xmlns:a16="http://schemas.microsoft.com/office/drawing/2014/main" id="{DFEAE0DB-6716-223C-69D1-BC4825729A80}"/>
              </a:ext>
            </a:extLst>
          </p:cNvPr>
          <p:cNvSpPr txBox="1"/>
          <p:nvPr/>
        </p:nvSpPr>
        <p:spPr>
          <a:xfrm>
            <a:off x="680395" y="4264931"/>
            <a:ext cx="8064713" cy="67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잠재공간 내에서 무작위 좌표를 입력해 디코딩을 하면 기존에 없던 데이터로 생긴 새로운 이미지가 생성   </a:t>
            </a:r>
            <a:endParaRPr lang="en-US" altLang="ko-KR" sz="1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00ACD2-28A0-474F-6F83-F5E25C4F5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17" y="1531803"/>
            <a:ext cx="3072554" cy="2757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D88350-ACEB-75D0-ABCA-06B8D3131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735" y="1617751"/>
            <a:ext cx="3390120" cy="24460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727AA27-5E63-F3FD-61F7-33E7C38266E4}"/>
              </a:ext>
            </a:extLst>
          </p:cNvPr>
          <p:cNvSpPr/>
          <p:nvPr/>
        </p:nvSpPr>
        <p:spPr>
          <a:xfrm>
            <a:off x="4237803" y="2682859"/>
            <a:ext cx="538428" cy="31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56;p13">
            <a:extLst>
              <a:ext uri="{FF2B5EF4-FFF2-40B4-BE49-F238E27FC236}">
                <a16:creationId xmlns:a16="http://schemas.microsoft.com/office/drawing/2014/main" id="{8B261D1D-8985-605D-C53C-766E242B07C5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9/31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8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1361</Words>
  <Application>Microsoft Office PowerPoint</Application>
  <PresentationFormat>화면 슬라이드 쇼(16:9)</PresentationFormat>
  <Paragraphs>224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zeitung</vt:lpstr>
      <vt:lpstr>Arial</vt:lpstr>
      <vt:lpstr>Simple Light</vt:lpstr>
      <vt:lpstr>PowerPoint 프레젠테이션</vt:lpstr>
      <vt:lpstr>▣ 목차</vt:lpstr>
      <vt:lpstr>▣ 1. 프로젝트 소개</vt:lpstr>
      <vt:lpstr>▣ 2. 생성형 모델 소개 – 생성형 AI란?</vt:lpstr>
      <vt:lpstr>▣ 2. 생성형 모델 소개 - 의문</vt:lpstr>
      <vt:lpstr>▣ 2. 생성형 모델 소개 – 잠재공간1</vt:lpstr>
      <vt:lpstr>▣ 2. 생성형 모델 소개 – 잠재공간2</vt:lpstr>
      <vt:lpstr>▣ 2. 생성형 모델 소개 – 잠재공간3</vt:lpstr>
      <vt:lpstr>▣ 1. 생성형 모델 소개 – 잠재공간4</vt:lpstr>
      <vt:lpstr>▣ 1. 생성형 모델 소개 – 잠재공간5</vt:lpstr>
      <vt:lpstr>▣ 1. 생성형 모델 소개 – 잠재공간6</vt:lpstr>
      <vt:lpstr>▣ 1. 생성형 모델 소개 – 잠재공간7</vt:lpstr>
      <vt:lpstr>▣ 1. 생성형 모델 소개 – 잠재공간8</vt:lpstr>
      <vt:lpstr>▣ 1. 생성형 모델 소개 – 잠재공간9</vt:lpstr>
      <vt:lpstr>▣ 2. 생성형 모델 소개 – latent diffusion model 1 </vt:lpstr>
      <vt:lpstr>▣ 2. 생성형 모델 소개 – latent diffusion model 2   </vt:lpstr>
      <vt:lpstr>▣ 2. 생성형 모델 소개 – 스테이블 디퓨전</vt:lpstr>
      <vt:lpstr>▣ 2. 생성형 모델 소개 – 생성형 이미지 ai가 부상한 이유</vt:lpstr>
      <vt:lpstr>▣ 2. 생성형 모델 소개 – 생성형 ai의 해결 과제</vt:lpstr>
      <vt:lpstr>▣ 3. 포켓몬 생성 모델 소개 – 1 </vt:lpstr>
      <vt:lpstr>▣ 3. 포켓몬 생성 모델 소개 – 2 </vt:lpstr>
      <vt:lpstr>▣ 3. 포켓몬 생성 모델 소개 – 3 </vt:lpstr>
      <vt:lpstr>▣ 3. 포켓몬 생성 모델 소개 – 4 </vt:lpstr>
      <vt:lpstr>▣ 4. 이미지 합성 모델 소개 – 1 </vt:lpstr>
      <vt:lpstr>▣ 4. 이미지 합성 모델 소개 – 2 </vt:lpstr>
      <vt:lpstr>▣ 5. 가상인물 생성 모델 소개 – 1 </vt:lpstr>
      <vt:lpstr>▣ 5. 가상인물 생성 모델 소개 – 2 </vt:lpstr>
      <vt:lpstr>▣ 6. 웹/플라스크 구성 – 1</vt:lpstr>
      <vt:lpstr>▣ 6. 웹/플라스크 구성 – 2</vt:lpstr>
      <vt:lpstr>▣ 7. 웹페이지 소개</vt:lpstr>
      <vt:lpstr>▣ 8. QnA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KDP19</dc:creator>
  <cp:lastModifiedBy>KDP19</cp:lastModifiedBy>
  <cp:revision>8</cp:revision>
  <dcterms:modified xsi:type="dcterms:W3CDTF">2023-11-08T07:25:50Z</dcterms:modified>
</cp:coreProperties>
</file>